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8288000" cy="10287000"/>
  <p:notesSz cx="6858000" cy="9144000"/>
  <p:embeddedFontLst>
    <p:embeddedFont>
      <p:font typeface="Arimo" panose="020B0604020202020204" charset="0"/>
      <p:regular r:id="rId17"/>
    </p:embeddedFont>
    <p:embeddedFont>
      <p:font typeface="Arimo Bold" panose="020B0604020202020204" charset="0"/>
      <p:regular r:id="rId18"/>
      <p:bold r:id="rId19"/>
    </p:embeddedFont>
    <p:embeddedFont>
      <p:font typeface="Calibri" panose="020F0502020204030204" pitchFamily="34" charset="0"/>
      <p:regular r:id="rId20"/>
      <p:bold r:id="rId21"/>
      <p:italic r:id="rId22"/>
      <p:boldItalic r:id="rId23"/>
    </p:embeddedFont>
    <p:embeddedFont>
      <p:font typeface="Evolventa" panose="020B0604020202020204" charset="0"/>
      <p:regular r:id="rId24"/>
    </p:embeddedFont>
    <p:embeddedFont>
      <p:font typeface="Evolventa Bold" panose="020B0604020202020204" charset="0"/>
      <p:regular r:id="rId25"/>
      <p:bold r:id="rId26"/>
    </p:embeddedFont>
    <p:embeddedFont>
      <p:font typeface="Evolventa Italics" panose="020B0604020202020204" charset="0"/>
      <p:regular r:id="rId27"/>
      <p:italic r:id="rId2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 autoAdjust="0"/>
    <p:restoredTop sz="94628" autoAdjust="0"/>
  </p:normalViewPr>
  <p:slideViewPr>
    <p:cSldViewPr>
      <p:cViewPr varScale="1">
        <p:scale>
          <a:sx n="55" d="100"/>
          <a:sy n="55" d="100"/>
        </p:scale>
        <p:origin x="658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svg>
</file>

<file path=ppt/media/image18.png>
</file>

<file path=ppt/media/image19.png>
</file>

<file path=ppt/media/image2.svg>
</file>

<file path=ppt/media/image20.svg>
</file>

<file path=ppt/media/image21.png>
</file>

<file path=ppt/media/image22.png>
</file>

<file path=ppt/media/image23.png>
</file>

<file path=ppt/media/image24.sv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7/1/2022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7/1/2022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sv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1.png"/><Relationship Id="rId5" Type="http://schemas.openxmlformats.org/officeDocument/2006/relationships/image" Target="../media/image20.sv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4.svg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sv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sv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4B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819185" y="4388659"/>
            <a:ext cx="6911644" cy="5200706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1028700" y="817107"/>
            <a:ext cx="5700361" cy="1266747"/>
          </a:xfrm>
          <a:prstGeom prst="rect">
            <a:avLst/>
          </a:prstGeom>
        </p:spPr>
      </p:pic>
      <p:grpSp>
        <p:nvGrpSpPr>
          <p:cNvPr id="4" name="Group 4"/>
          <p:cNvGrpSpPr/>
          <p:nvPr/>
        </p:nvGrpSpPr>
        <p:grpSpPr>
          <a:xfrm>
            <a:off x="9607905" y="2233484"/>
            <a:ext cx="8217084" cy="6695146"/>
            <a:chOff x="0" y="-123190"/>
            <a:chExt cx="10956112" cy="8926862"/>
          </a:xfrm>
        </p:grpSpPr>
        <p:sp>
          <p:nvSpPr>
            <p:cNvPr id="5" name="TextBox 5"/>
            <p:cNvSpPr txBox="1"/>
            <p:nvPr/>
          </p:nvSpPr>
          <p:spPr>
            <a:xfrm>
              <a:off x="0" y="1585489"/>
              <a:ext cx="10956112" cy="584454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160"/>
                </a:lnSpc>
              </a:pPr>
              <a:r>
                <a:rPr lang="en-US" sz="8000">
                  <a:solidFill>
                    <a:srgbClr val="FCC03E"/>
                  </a:solidFill>
                  <a:latin typeface="Evolventa Bold"/>
                </a:rPr>
                <a:t>Анализ данных</a:t>
              </a:r>
            </a:p>
            <a:p>
              <a:pPr>
                <a:lnSpc>
                  <a:spcPts val="8160"/>
                </a:lnSpc>
              </a:pPr>
              <a:r>
                <a:rPr lang="en-US" sz="8000">
                  <a:solidFill>
                    <a:srgbClr val="FCC03E"/>
                  </a:solidFill>
                  <a:latin typeface="Evolventa Bold"/>
                </a:rPr>
                <a:t>маркетинговой</a:t>
              </a:r>
            </a:p>
            <a:p>
              <a:pPr>
                <a:lnSpc>
                  <a:spcPts val="8159"/>
                </a:lnSpc>
              </a:pPr>
              <a:r>
                <a:rPr lang="en-US" sz="8000">
                  <a:solidFill>
                    <a:srgbClr val="FCC03E"/>
                  </a:solidFill>
                  <a:latin typeface="Evolventa Bold"/>
                </a:rPr>
                <a:t>стратегии банка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-123190"/>
              <a:ext cx="10956112" cy="66590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ctr">
                <a:lnSpc>
                  <a:spcPts val="3709"/>
                </a:lnSpc>
              </a:pPr>
              <a:r>
                <a:rPr lang="en-US" sz="2649" spc="492">
                  <a:solidFill>
                    <a:srgbClr val="EFEFEF"/>
                  </a:solidFill>
                  <a:latin typeface="Evolventa"/>
                </a:rPr>
                <a:t>ИССЛЕДОВАТЕЛЬСКИЙ ПРОЕКТ</a:t>
              </a: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0" y="8127760"/>
              <a:ext cx="10956112" cy="675912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80"/>
                </a:lnSpc>
              </a:pPr>
              <a:r>
                <a:rPr lang="en-US" sz="3200" dirty="0">
                  <a:solidFill>
                    <a:srgbClr val="EFEFEF"/>
                  </a:solidFill>
                  <a:latin typeface="Evolventa"/>
                </a:rPr>
                <a:t>Левон Хорасанджян</a:t>
              </a: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4B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8399491" y="1877078"/>
            <a:ext cx="8859809" cy="6532844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028700" y="1125204"/>
            <a:ext cx="7165867" cy="8133096"/>
            <a:chOff x="0" y="0"/>
            <a:chExt cx="9554489" cy="10844127"/>
          </a:xfrm>
        </p:grpSpPr>
        <p:sp>
          <p:nvSpPr>
            <p:cNvPr id="4" name="TextBox 4"/>
            <p:cNvSpPr txBox="1"/>
            <p:nvPr/>
          </p:nvSpPr>
          <p:spPr>
            <a:xfrm>
              <a:off x="0" y="-144780"/>
              <a:ext cx="9554489" cy="16283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727"/>
                </a:lnSpc>
              </a:pPr>
              <a:r>
                <a:rPr lang="en-US" sz="7359">
                  <a:solidFill>
                    <a:srgbClr val="FCC03E"/>
                  </a:solidFill>
                  <a:latin typeface="Evolventa Bold"/>
                </a:rPr>
                <a:t>Гипотезы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548941"/>
              <a:ext cx="9289780" cy="27234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67"/>
                </a:lnSpc>
              </a:pPr>
              <a:r>
                <a:rPr lang="en-US" sz="3099" spc="471">
                  <a:solidFill>
                    <a:srgbClr val="EFEFEF"/>
                  </a:solidFill>
                  <a:latin typeface="Evolventa"/>
                </a:rPr>
                <a:t> ЗВОНКИ КЛИЕНТАМ ЧАЩЕ ВСЕГО СОВЕРШАЛИСЬ В НАЧАЛЕ НЕДЕЛИ, ТО ЕСТЬ ПО ПОНЕДЕЛЬНИКАМ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4833344"/>
              <a:ext cx="7606424" cy="60133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37"/>
                </a:lnSpc>
              </a:pPr>
              <a:r>
                <a:rPr lang="en-US" sz="2900">
                  <a:solidFill>
                    <a:srgbClr val="EFEFEF"/>
                  </a:solidFill>
                  <a:latin typeface="Evolventa"/>
                </a:rPr>
                <a:t>Итог: гипотеза оказалась не верной. Как оказалось, большинство звонков совершалось в четверг, причем число звонков в каждый из дней недели практически одинаково.</a:t>
              </a:r>
            </a:p>
            <a:p>
              <a:pPr>
                <a:lnSpc>
                  <a:spcPts val="4437"/>
                </a:lnSpc>
              </a:pPr>
              <a:endParaRPr lang="en-US" sz="2900">
                <a:solidFill>
                  <a:srgbClr val="EFEFEF"/>
                </a:solidFill>
                <a:latin typeface="Evolventa"/>
              </a:endParaRPr>
            </a:p>
          </p:txBody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7225371" y="-565689"/>
            <a:ext cx="7315200" cy="196596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4B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28700"/>
            <a:ext cx="7103873" cy="6447171"/>
            <a:chOff x="0" y="0"/>
            <a:chExt cx="9471831" cy="8596227"/>
          </a:xfrm>
        </p:grpSpPr>
        <p:sp>
          <p:nvSpPr>
            <p:cNvPr id="3" name="TextBox 3"/>
            <p:cNvSpPr txBox="1"/>
            <p:nvPr/>
          </p:nvSpPr>
          <p:spPr>
            <a:xfrm>
              <a:off x="0" y="-144780"/>
              <a:ext cx="9471831" cy="16283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727"/>
                </a:lnSpc>
              </a:pPr>
              <a:r>
                <a:rPr lang="en-US" sz="7359">
                  <a:solidFill>
                    <a:srgbClr val="FCC03E"/>
                  </a:solidFill>
                  <a:latin typeface="Evolventa Bold"/>
                </a:rPr>
                <a:t>Гипотезы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1548941"/>
              <a:ext cx="9209413" cy="27234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67"/>
                </a:lnSpc>
              </a:pPr>
              <a:r>
                <a:rPr lang="en-US" sz="3099" spc="471">
                  <a:solidFill>
                    <a:srgbClr val="EFEFEF"/>
                  </a:solidFill>
                  <a:latin typeface="Evolventa"/>
                </a:rPr>
                <a:t> ВОЗРАСТНОЙ ПРОМЕЖУТОК НАИБОЛЕЕ ЧАСТОГО ОФОРМЛЕНИЯ КРЕДИТОВ 30-44 ЛЕТ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4833344"/>
              <a:ext cx="7540619" cy="37654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37"/>
                </a:lnSpc>
              </a:pPr>
              <a:r>
                <a:rPr lang="en-US" sz="2900">
                  <a:solidFill>
                    <a:srgbClr val="EFEFEF"/>
                  </a:solidFill>
                  <a:latin typeface="Evolventa"/>
                </a:rPr>
                <a:t>Итог: гипотеза подтвердилась - чаще всего кредит оформляется в возрасте от 30 до 44 лет</a:t>
              </a:r>
            </a:p>
            <a:p>
              <a:pPr>
                <a:lnSpc>
                  <a:spcPts val="4437"/>
                </a:lnSpc>
              </a:pPr>
              <a:endParaRPr lang="en-US" sz="2900">
                <a:solidFill>
                  <a:srgbClr val="EFEFEF"/>
                </a:solidFill>
                <a:latin typeface="Evolventa"/>
              </a:endParaRPr>
            </a:p>
          </p:txBody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7225371" y="-565689"/>
            <a:ext cx="7315200" cy="196596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4"/>
          <a:srcRect l="536"/>
          <a:stretch>
            <a:fillRect/>
          </a:stretch>
        </p:blipFill>
        <p:spPr>
          <a:xfrm>
            <a:off x="9144000" y="2732773"/>
            <a:ext cx="7867782" cy="4821453"/>
          </a:xfrm>
          <a:prstGeom prst="rect">
            <a:avLst/>
          </a:prstGeom>
        </p:spPr>
      </p:pic>
      <p:grpSp>
        <p:nvGrpSpPr>
          <p:cNvPr id="8" name="Group 8"/>
          <p:cNvGrpSpPr/>
          <p:nvPr/>
        </p:nvGrpSpPr>
        <p:grpSpPr>
          <a:xfrm>
            <a:off x="8587453" y="2307341"/>
            <a:ext cx="9004356" cy="5729044"/>
            <a:chOff x="0" y="0"/>
            <a:chExt cx="10146323" cy="6455624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10146323" cy="6455624"/>
            </a:xfrm>
            <a:custGeom>
              <a:avLst/>
              <a:gdLst/>
              <a:ahLst/>
              <a:cxnLst/>
              <a:rect l="l" t="t" r="r" b="b"/>
              <a:pathLst>
                <a:path w="10146323" h="6455624">
                  <a:moveTo>
                    <a:pt x="133350" y="838200"/>
                  </a:moveTo>
                  <a:lnTo>
                    <a:pt x="133350" y="300990"/>
                  </a:lnTo>
                  <a:lnTo>
                    <a:pt x="146050" y="300990"/>
                  </a:lnTo>
                  <a:lnTo>
                    <a:pt x="146050" y="6162254"/>
                  </a:lnTo>
                  <a:lnTo>
                    <a:pt x="133350" y="6162254"/>
                  </a:lnTo>
                  <a:lnTo>
                    <a:pt x="133350" y="838200"/>
                  </a:lnTo>
                  <a:close/>
                  <a:moveTo>
                    <a:pt x="304800" y="137160"/>
                  </a:moveTo>
                  <a:lnTo>
                    <a:pt x="9844063" y="137160"/>
                  </a:lnTo>
                  <a:lnTo>
                    <a:pt x="9844063" y="124460"/>
                  </a:lnTo>
                  <a:lnTo>
                    <a:pt x="304800" y="124460"/>
                  </a:lnTo>
                  <a:lnTo>
                    <a:pt x="304800" y="137160"/>
                  </a:lnTo>
                  <a:close/>
                  <a:moveTo>
                    <a:pt x="25400" y="5776174"/>
                  </a:moveTo>
                  <a:lnTo>
                    <a:pt x="0" y="5776174"/>
                  </a:lnTo>
                  <a:lnTo>
                    <a:pt x="0" y="6455624"/>
                  </a:lnTo>
                  <a:lnTo>
                    <a:pt x="679450" y="6455624"/>
                  </a:lnTo>
                  <a:lnTo>
                    <a:pt x="679450" y="6430224"/>
                  </a:lnTo>
                  <a:lnTo>
                    <a:pt x="25400" y="6430224"/>
                  </a:lnTo>
                  <a:lnTo>
                    <a:pt x="25400" y="5776174"/>
                  </a:lnTo>
                  <a:close/>
                  <a:moveTo>
                    <a:pt x="25400" y="25400"/>
                  </a:moveTo>
                  <a:lnTo>
                    <a:pt x="679450" y="25400"/>
                  </a:lnTo>
                  <a:lnTo>
                    <a:pt x="679450" y="0"/>
                  </a:lnTo>
                  <a:lnTo>
                    <a:pt x="0" y="0"/>
                  </a:lnTo>
                  <a:lnTo>
                    <a:pt x="0" y="679450"/>
                  </a:lnTo>
                  <a:lnTo>
                    <a:pt x="25400" y="679450"/>
                  </a:lnTo>
                  <a:lnTo>
                    <a:pt x="25400" y="25400"/>
                  </a:lnTo>
                  <a:close/>
                  <a:moveTo>
                    <a:pt x="10014243" y="838200"/>
                  </a:moveTo>
                  <a:lnTo>
                    <a:pt x="10014243" y="295910"/>
                  </a:lnTo>
                  <a:lnTo>
                    <a:pt x="10001543" y="295910"/>
                  </a:lnTo>
                  <a:lnTo>
                    <a:pt x="10001543" y="6162254"/>
                  </a:lnTo>
                  <a:lnTo>
                    <a:pt x="10014243" y="6162254"/>
                  </a:lnTo>
                  <a:lnTo>
                    <a:pt x="10014243" y="838200"/>
                  </a:lnTo>
                  <a:close/>
                  <a:moveTo>
                    <a:pt x="9842793" y="6318464"/>
                  </a:moveTo>
                  <a:lnTo>
                    <a:pt x="299720" y="6318464"/>
                  </a:lnTo>
                  <a:lnTo>
                    <a:pt x="299720" y="6331164"/>
                  </a:lnTo>
                  <a:lnTo>
                    <a:pt x="9842793" y="6331164"/>
                  </a:lnTo>
                  <a:lnTo>
                    <a:pt x="9842793" y="6318464"/>
                  </a:lnTo>
                  <a:close/>
                  <a:moveTo>
                    <a:pt x="9466873" y="0"/>
                  </a:moveTo>
                  <a:lnTo>
                    <a:pt x="9466873" y="25400"/>
                  </a:lnTo>
                  <a:lnTo>
                    <a:pt x="10120923" y="25400"/>
                  </a:lnTo>
                  <a:lnTo>
                    <a:pt x="10120923" y="679450"/>
                  </a:lnTo>
                  <a:lnTo>
                    <a:pt x="10146323" y="679450"/>
                  </a:lnTo>
                  <a:lnTo>
                    <a:pt x="10146323" y="0"/>
                  </a:lnTo>
                  <a:lnTo>
                    <a:pt x="9466873" y="0"/>
                  </a:lnTo>
                  <a:close/>
                  <a:moveTo>
                    <a:pt x="10120923" y="6430224"/>
                  </a:moveTo>
                  <a:lnTo>
                    <a:pt x="9466873" y="6430224"/>
                  </a:lnTo>
                  <a:lnTo>
                    <a:pt x="9466873" y="6455624"/>
                  </a:lnTo>
                  <a:lnTo>
                    <a:pt x="10146323" y="6455624"/>
                  </a:lnTo>
                  <a:lnTo>
                    <a:pt x="10146323" y="5776174"/>
                  </a:lnTo>
                  <a:lnTo>
                    <a:pt x="10120923" y="5776174"/>
                  </a:lnTo>
                  <a:lnTo>
                    <a:pt x="10120923" y="6430224"/>
                  </a:lnTo>
                  <a:close/>
                </a:path>
              </a:pathLst>
            </a:custGeom>
            <a:solidFill>
              <a:srgbClr val="EFEFEF">
                <a:alpha val="67843"/>
              </a:srgbClr>
            </a:solidFill>
          </p:spPr>
        </p: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4B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3248403" y="2958848"/>
            <a:ext cx="3350376" cy="4369305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2977185" y="2700697"/>
            <a:ext cx="3910562" cy="4962166"/>
            <a:chOff x="0" y="0"/>
            <a:chExt cx="4406514" cy="5591486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4406515" cy="5591487"/>
            </a:xfrm>
            <a:custGeom>
              <a:avLst/>
              <a:gdLst/>
              <a:ahLst/>
              <a:cxnLst/>
              <a:rect l="l" t="t" r="r" b="b"/>
              <a:pathLst>
                <a:path w="4406515" h="5591487">
                  <a:moveTo>
                    <a:pt x="133350" y="838200"/>
                  </a:moveTo>
                  <a:lnTo>
                    <a:pt x="133350" y="300990"/>
                  </a:lnTo>
                  <a:lnTo>
                    <a:pt x="146050" y="300990"/>
                  </a:lnTo>
                  <a:lnTo>
                    <a:pt x="146050" y="5298117"/>
                  </a:lnTo>
                  <a:lnTo>
                    <a:pt x="133350" y="5298117"/>
                  </a:lnTo>
                  <a:lnTo>
                    <a:pt x="133350" y="838200"/>
                  </a:lnTo>
                  <a:close/>
                  <a:moveTo>
                    <a:pt x="304800" y="137160"/>
                  </a:moveTo>
                  <a:lnTo>
                    <a:pt x="4104255" y="137160"/>
                  </a:lnTo>
                  <a:lnTo>
                    <a:pt x="4104255" y="124460"/>
                  </a:lnTo>
                  <a:lnTo>
                    <a:pt x="304800" y="124460"/>
                  </a:lnTo>
                  <a:lnTo>
                    <a:pt x="304800" y="137160"/>
                  </a:lnTo>
                  <a:close/>
                  <a:moveTo>
                    <a:pt x="25400" y="4912037"/>
                  </a:moveTo>
                  <a:lnTo>
                    <a:pt x="0" y="4912037"/>
                  </a:lnTo>
                  <a:lnTo>
                    <a:pt x="0" y="5591487"/>
                  </a:lnTo>
                  <a:lnTo>
                    <a:pt x="679450" y="5591487"/>
                  </a:lnTo>
                  <a:lnTo>
                    <a:pt x="679450" y="5566087"/>
                  </a:lnTo>
                  <a:lnTo>
                    <a:pt x="25400" y="5566087"/>
                  </a:lnTo>
                  <a:lnTo>
                    <a:pt x="25400" y="4912037"/>
                  </a:lnTo>
                  <a:close/>
                  <a:moveTo>
                    <a:pt x="25400" y="25400"/>
                  </a:moveTo>
                  <a:lnTo>
                    <a:pt x="679450" y="25400"/>
                  </a:lnTo>
                  <a:lnTo>
                    <a:pt x="679450" y="0"/>
                  </a:lnTo>
                  <a:lnTo>
                    <a:pt x="0" y="0"/>
                  </a:lnTo>
                  <a:lnTo>
                    <a:pt x="0" y="679450"/>
                  </a:lnTo>
                  <a:lnTo>
                    <a:pt x="25400" y="679450"/>
                  </a:lnTo>
                  <a:lnTo>
                    <a:pt x="25400" y="25400"/>
                  </a:lnTo>
                  <a:close/>
                  <a:moveTo>
                    <a:pt x="4274434" y="838200"/>
                  </a:moveTo>
                  <a:lnTo>
                    <a:pt x="4274434" y="295910"/>
                  </a:lnTo>
                  <a:lnTo>
                    <a:pt x="4261734" y="295910"/>
                  </a:lnTo>
                  <a:lnTo>
                    <a:pt x="4261734" y="5298117"/>
                  </a:lnTo>
                  <a:lnTo>
                    <a:pt x="4274434" y="5298117"/>
                  </a:lnTo>
                  <a:lnTo>
                    <a:pt x="4274434" y="838200"/>
                  </a:lnTo>
                  <a:close/>
                  <a:moveTo>
                    <a:pt x="4102984" y="5454327"/>
                  </a:moveTo>
                  <a:lnTo>
                    <a:pt x="299720" y="5454327"/>
                  </a:lnTo>
                  <a:lnTo>
                    <a:pt x="299720" y="5467027"/>
                  </a:lnTo>
                  <a:lnTo>
                    <a:pt x="4102984" y="5467027"/>
                  </a:lnTo>
                  <a:lnTo>
                    <a:pt x="4102984" y="5454327"/>
                  </a:lnTo>
                  <a:close/>
                  <a:moveTo>
                    <a:pt x="3727065" y="0"/>
                  </a:moveTo>
                  <a:lnTo>
                    <a:pt x="3727065" y="25400"/>
                  </a:lnTo>
                  <a:lnTo>
                    <a:pt x="4381115" y="25400"/>
                  </a:lnTo>
                  <a:lnTo>
                    <a:pt x="4381115" y="679450"/>
                  </a:lnTo>
                  <a:lnTo>
                    <a:pt x="4406515" y="679450"/>
                  </a:lnTo>
                  <a:lnTo>
                    <a:pt x="4406515" y="0"/>
                  </a:lnTo>
                  <a:lnTo>
                    <a:pt x="3727065" y="0"/>
                  </a:lnTo>
                  <a:close/>
                  <a:moveTo>
                    <a:pt x="4381115" y="5566087"/>
                  </a:moveTo>
                  <a:lnTo>
                    <a:pt x="3727065" y="5566087"/>
                  </a:lnTo>
                  <a:lnTo>
                    <a:pt x="3727065" y="5591487"/>
                  </a:lnTo>
                  <a:lnTo>
                    <a:pt x="4406515" y="5591487"/>
                  </a:lnTo>
                  <a:lnTo>
                    <a:pt x="4406515" y="4912037"/>
                  </a:lnTo>
                  <a:lnTo>
                    <a:pt x="4381115" y="4912037"/>
                  </a:lnTo>
                  <a:lnTo>
                    <a:pt x="4381115" y="5566087"/>
                  </a:lnTo>
                  <a:close/>
                </a:path>
              </a:pathLst>
            </a:custGeom>
            <a:solidFill>
              <a:srgbClr val="EFEFEF">
                <a:alpha val="67843"/>
              </a:srgbClr>
            </a:solidFill>
          </p:spPr>
        </p:sp>
      </p:grpSp>
      <p:grpSp>
        <p:nvGrpSpPr>
          <p:cNvPr id="5" name="Group 5"/>
          <p:cNvGrpSpPr/>
          <p:nvPr/>
        </p:nvGrpSpPr>
        <p:grpSpPr>
          <a:xfrm>
            <a:off x="9593173" y="2555673"/>
            <a:ext cx="6477110" cy="2846951"/>
            <a:chOff x="0" y="0"/>
            <a:chExt cx="6625722" cy="2912272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6625723" cy="2912272"/>
            </a:xfrm>
            <a:custGeom>
              <a:avLst/>
              <a:gdLst/>
              <a:ahLst/>
              <a:cxnLst/>
              <a:rect l="l" t="t" r="r" b="b"/>
              <a:pathLst>
                <a:path w="6625723" h="2912272">
                  <a:moveTo>
                    <a:pt x="133350" y="838200"/>
                  </a:moveTo>
                  <a:lnTo>
                    <a:pt x="133350" y="300990"/>
                  </a:lnTo>
                  <a:lnTo>
                    <a:pt x="146050" y="300990"/>
                  </a:lnTo>
                  <a:lnTo>
                    <a:pt x="146050" y="2618903"/>
                  </a:lnTo>
                  <a:lnTo>
                    <a:pt x="133350" y="2618903"/>
                  </a:lnTo>
                  <a:lnTo>
                    <a:pt x="133350" y="838200"/>
                  </a:lnTo>
                  <a:close/>
                  <a:moveTo>
                    <a:pt x="304800" y="137160"/>
                  </a:moveTo>
                  <a:lnTo>
                    <a:pt x="6323462" y="137160"/>
                  </a:lnTo>
                  <a:lnTo>
                    <a:pt x="6323462" y="124460"/>
                  </a:lnTo>
                  <a:lnTo>
                    <a:pt x="304800" y="124460"/>
                  </a:lnTo>
                  <a:lnTo>
                    <a:pt x="304800" y="137160"/>
                  </a:lnTo>
                  <a:close/>
                  <a:moveTo>
                    <a:pt x="25400" y="2232822"/>
                  </a:moveTo>
                  <a:lnTo>
                    <a:pt x="0" y="2232822"/>
                  </a:lnTo>
                  <a:lnTo>
                    <a:pt x="0" y="2912272"/>
                  </a:lnTo>
                  <a:lnTo>
                    <a:pt x="679450" y="2912272"/>
                  </a:lnTo>
                  <a:lnTo>
                    <a:pt x="679450" y="2886872"/>
                  </a:lnTo>
                  <a:lnTo>
                    <a:pt x="25400" y="2886872"/>
                  </a:lnTo>
                  <a:lnTo>
                    <a:pt x="25400" y="2232822"/>
                  </a:lnTo>
                  <a:close/>
                  <a:moveTo>
                    <a:pt x="25400" y="25400"/>
                  </a:moveTo>
                  <a:lnTo>
                    <a:pt x="679450" y="25400"/>
                  </a:lnTo>
                  <a:lnTo>
                    <a:pt x="679450" y="0"/>
                  </a:lnTo>
                  <a:lnTo>
                    <a:pt x="0" y="0"/>
                  </a:lnTo>
                  <a:lnTo>
                    <a:pt x="0" y="679450"/>
                  </a:lnTo>
                  <a:lnTo>
                    <a:pt x="25400" y="679450"/>
                  </a:lnTo>
                  <a:lnTo>
                    <a:pt x="25400" y="25400"/>
                  </a:lnTo>
                  <a:close/>
                  <a:moveTo>
                    <a:pt x="6493642" y="838200"/>
                  </a:moveTo>
                  <a:lnTo>
                    <a:pt x="6493642" y="295910"/>
                  </a:lnTo>
                  <a:lnTo>
                    <a:pt x="6480942" y="295910"/>
                  </a:lnTo>
                  <a:lnTo>
                    <a:pt x="6480942" y="2618903"/>
                  </a:lnTo>
                  <a:lnTo>
                    <a:pt x="6493642" y="2618903"/>
                  </a:lnTo>
                  <a:lnTo>
                    <a:pt x="6493642" y="838200"/>
                  </a:lnTo>
                  <a:close/>
                  <a:moveTo>
                    <a:pt x="6322192" y="2775113"/>
                  </a:moveTo>
                  <a:lnTo>
                    <a:pt x="299720" y="2775113"/>
                  </a:lnTo>
                  <a:lnTo>
                    <a:pt x="299720" y="2787813"/>
                  </a:lnTo>
                  <a:lnTo>
                    <a:pt x="6322193" y="2787813"/>
                  </a:lnTo>
                  <a:lnTo>
                    <a:pt x="6322193" y="2775113"/>
                  </a:lnTo>
                  <a:close/>
                  <a:moveTo>
                    <a:pt x="5946273" y="0"/>
                  </a:moveTo>
                  <a:lnTo>
                    <a:pt x="5946273" y="25400"/>
                  </a:lnTo>
                  <a:lnTo>
                    <a:pt x="6600323" y="25400"/>
                  </a:lnTo>
                  <a:lnTo>
                    <a:pt x="6600323" y="679450"/>
                  </a:lnTo>
                  <a:lnTo>
                    <a:pt x="6625723" y="679450"/>
                  </a:lnTo>
                  <a:lnTo>
                    <a:pt x="6625723" y="0"/>
                  </a:lnTo>
                  <a:lnTo>
                    <a:pt x="5946273" y="0"/>
                  </a:lnTo>
                  <a:close/>
                  <a:moveTo>
                    <a:pt x="6600323" y="2886872"/>
                  </a:moveTo>
                  <a:lnTo>
                    <a:pt x="5946273" y="2886872"/>
                  </a:lnTo>
                  <a:lnTo>
                    <a:pt x="5946273" y="2912272"/>
                  </a:lnTo>
                  <a:lnTo>
                    <a:pt x="6625723" y="2912272"/>
                  </a:lnTo>
                  <a:lnTo>
                    <a:pt x="6625723" y="2232822"/>
                  </a:lnTo>
                  <a:lnTo>
                    <a:pt x="6600323" y="2232822"/>
                  </a:lnTo>
                  <a:lnTo>
                    <a:pt x="6600323" y="2886872"/>
                  </a:lnTo>
                  <a:close/>
                </a:path>
              </a:pathLst>
            </a:custGeom>
            <a:solidFill>
              <a:srgbClr val="EFEFEF">
                <a:alpha val="67843"/>
              </a:srgbClr>
            </a:solidFill>
          </p:spPr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-458261" y="-1529456"/>
            <a:ext cx="3683071" cy="3468783"/>
          </a:xfrm>
          <a:prstGeom prst="rect">
            <a:avLst/>
          </a:prstGeom>
        </p:spPr>
      </p:pic>
      <p:pic>
        <p:nvPicPr>
          <p:cNvPr id="8" name="Picture 8"/>
          <p:cNvPicPr>
            <a:picLocks noChangeAspect="1"/>
          </p:cNvPicPr>
          <p:nvPr/>
        </p:nvPicPr>
        <p:blipFill>
          <a:blip r:embed="rId5"/>
          <a:srcRect t="392" b="392"/>
          <a:stretch>
            <a:fillRect/>
          </a:stretch>
        </p:blipFill>
        <p:spPr>
          <a:xfrm>
            <a:off x="9869774" y="2836248"/>
            <a:ext cx="5879999" cy="2307252"/>
          </a:xfrm>
          <a:prstGeom prst="rect">
            <a:avLst/>
          </a:prstGeom>
        </p:spPr>
      </p:pic>
      <p:sp>
        <p:nvSpPr>
          <p:cNvPr id="9" name="TextBox 9"/>
          <p:cNvSpPr txBox="1"/>
          <p:nvPr/>
        </p:nvSpPr>
        <p:spPr>
          <a:xfrm>
            <a:off x="8658242" y="895350"/>
            <a:ext cx="12745256" cy="12546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727"/>
              </a:lnSpc>
            </a:pPr>
            <a:r>
              <a:rPr lang="en-US" sz="7359">
                <a:solidFill>
                  <a:srgbClr val="FCC03E"/>
                </a:solidFill>
                <a:latin typeface="Evolventa Bold"/>
              </a:rPr>
              <a:t>Частотный анализ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1383274" y="7721879"/>
            <a:ext cx="7098384" cy="2225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83"/>
              </a:lnSpc>
            </a:pPr>
            <a:r>
              <a:rPr lang="en-US" sz="2799">
                <a:solidFill>
                  <a:srgbClr val="EFEFEF"/>
                </a:solidFill>
                <a:latin typeface="Evolventa Bold"/>
              </a:rPr>
              <a:t>Вывод : </a:t>
            </a:r>
          </a:p>
          <a:p>
            <a:pPr>
              <a:lnSpc>
                <a:spcPts val="4283"/>
              </a:lnSpc>
            </a:pPr>
            <a:r>
              <a:rPr lang="en-US" sz="2799">
                <a:solidFill>
                  <a:srgbClr val="EFEFEF"/>
                </a:solidFill>
                <a:latin typeface="Evolventa Bold"/>
              </a:rPr>
              <a:t> Наиболее длительные разговоры ведутся с клиентами из возрастной группы 65+.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144000" y="5378387"/>
            <a:ext cx="7331548" cy="43975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284"/>
              </a:lnSpc>
            </a:pPr>
            <a:r>
              <a:rPr lang="en-US" sz="2800">
                <a:solidFill>
                  <a:srgbClr val="EFEFEF"/>
                </a:solidFill>
                <a:latin typeface="Evolventa Bold"/>
              </a:rPr>
              <a:t>Выводы :</a:t>
            </a:r>
          </a:p>
          <a:p>
            <a:pPr marL="604521" lvl="1" indent="-302261">
              <a:lnSpc>
                <a:spcPts val="4284"/>
              </a:lnSpc>
              <a:buFont typeface="Arial"/>
              <a:buChar char="•"/>
            </a:pPr>
            <a:r>
              <a:rPr lang="en-US" sz="2800">
                <a:solidFill>
                  <a:srgbClr val="EFEFEF"/>
                </a:solidFill>
                <a:latin typeface="Evolventa Bold"/>
              </a:rPr>
              <a:t>самый низкий индекс доверия наблюдался во времена провальных кампаний</a:t>
            </a:r>
          </a:p>
          <a:p>
            <a:pPr marL="604519" lvl="1" indent="-302260">
              <a:lnSpc>
                <a:spcPts val="4283"/>
              </a:lnSpc>
              <a:buFont typeface="Arial"/>
              <a:buChar char="•"/>
            </a:pPr>
            <a:r>
              <a:rPr lang="en-US" sz="2799">
                <a:solidFill>
                  <a:srgbClr val="EFEFEF"/>
                </a:solidFill>
                <a:latin typeface="Evolventa Bold"/>
              </a:rPr>
              <a:t>европейская межбанковская ставка в провальные кампании была выше, чем в успешные, примерно на 65% 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4B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986650" y="2673115"/>
            <a:ext cx="9133754" cy="392810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381"/>
              </a:lnSpc>
            </a:pPr>
            <a:r>
              <a:rPr lang="en-US" sz="2863">
                <a:solidFill>
                  <a:srgbClr val="EFEFEF"/>
                </a:solidFill>
                <a:latin typeface="Evolventa Bold"/>
              </a:rPr>
              <a:t>Вывод :</a:t>
            </a:r>
          </a:p>
          <a:p>
            <a:pPr algn="ctr">
              <a:lnSpc>
                <a:spcPts val="4381"/>
              </a:lnSpc>
            </a:pPr>
            <a:r>
              <a:rPr lang="en-US" sz="2863">
                <a:solidFill>
                  <a:srgbClr val="EFEFEF"/>
                </a:solidFill>
                <a:latin typeface="Evolventa Bold"/>
              </a:rPr>
              <a:t>март стал наиболее продуктивным месяцем рекламной компании (с большинством оформивших кредит связывались в марте). Также отметим не сильно отстающие месяцы: сентябрь, октябрь и декабрь.</a:t>
            </a:r>
          </a:p>
          <a:p>
            <a:pPr algn="ctr">
              <a:lnSpc>
                <a:spcPts val="4381"/>
              </a:lnSpc>
            </a:pPr>
            <a:endParaRPr lang="en-US" sz="2863">
              <a:solidFill>
                <a:srgbClr val="EFEFEF"/>
              </a:solidFill>
              <a:latin typeface="Evolventa Bold"/>
            </a:endParaRPr>
          </a:p>
        </p:txBody>
      </p:sp>
      <p:grpSp>
        <p:nvGrpSpPr>
          <p:cNvPr id="3" name="Group 3"/>
          <p:cNvGrpSpPr/>
          <p:nvPr/>
        </p:nvGrpSpPr>
        <p:grpSpPr>
          <a:xfrm>
            <a:off x="1762001" y="2707430"/>
            <a:ext cx="3512300" cy="6824129"/>
            <a:chOff x="0" y="0"/>
            <a:chExt cx="3957743" cy="7689591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957743" cy="7689591"/>
            </a:xfrm>
            <a:custGeom>
              <a:avLst/>
              <a:gdLst/>
              <a:ahLst/>
              <a:cxnLst/>
              <a:rect l="l" t="t" r="r" b="b"/>
              <a:pathLst>
                <a:path w="3957743" h="7689591">
                  <a:moveTo>
                    <a:pt x="133350" y="838200"/>
                  </a:moveTo>
                  <a:lnTo>
                    <a:pt x="133350" y="300990"/>
                  </a:lnTo>
                  <a:lnTo>
                    <a:pt x="146050" y="300990"/>
                  </a:lnTo>
                  <a:lnTo>
                    <a:pt x="146050" y="7396221"/>
                  </a:lnTo>
                  <a:lnTo>
                    <a:pt x="133350" y="7396221"/>
                  </a:lnTo>
                  <a:lnTo>
                    <a:pt x="133350" y="838200"/>
                  </a:lnTo>
                  <a:close/>
                  <a:moveTo>
                    <a:pt x="304800" y="137160"/>
                  </a:moveTo>
                  <a:lnTo>
                    <a:pt x="3655483" y="137160"/>
                  </a:lnTo>
                  <a:lnTo>
                    <a:pt x="3655483" y="124460"/>
                  </a:lnTo>
                  <a:lnTo>
                    <a:pt x="304800" y="124460"/>
                  </a:lnTo>
                  <a:lnTo>
                    <a:pt x="304800" y="137160"/>
                  </a:lnTo>
                  <a:close/>
                  <a:moveTo>
                    <a:pt x="25400" y="7010141"/>
                  </a:moveTo>
                  <a:lnTo>
                    <a:pt x="0" y="7010141"/>
                  </a:lnTo>
                  <a:lnTo>
                    <a:pt x="0" y="7689591"/>
                  </a:lnTo>
                  <a:lnTo>
                    <a:pt x="679450" y="7689591"/>
                  </a:lnTo>
                  <a:lnTo>
                    <a:pt x="679450" y="7664191"/>
                  </a:lnTo>
                  <a:lnTo>
                    <a:pt x="25400" y="7664191"/>
                  </a:lnTo>
                  <a:lnTo>
                    <a:pt x="25400" y="7010141"/>
                  </a:lnTo>
                  <a:close/>
                  <a:moveTo>
                    <a:pt x="25400" y="25400"/>
                  </a:moveTo>
                  <a:lnTo>
                    <a:pt x="679450" y="25400"/>
                  </a:lnTo>
                  <a:lnTo>
                    <a:pt x="679450" y="0"/>
                  </a:lnTo>
                  <a:lnTo>
                    <a:pt x="0" y="0"/>
                  </a:lnTo>
                  <a:lnTo>
                    <a:pt x="0" y="679450"/>
                  </a:lnTo>
                  <a:lnTo>
                    <a:pt x="25400" y="679450"/>
                  </a:lnTo>
                  <a:lnTo>
                    <a:pt x="25400" y="25400"/>
                  </a:lnTo>
                  <a:close/>
                  <a:moveTo>
                    <a:pt x="3825663" y="838200"/>
                  </a:moveTo>
                  <a:lnTo>
                    <a:pt x="3825663" y="295910"/>
                  </a:lnTo>
                  <a:lnTo>
                    <a:pt x="3812963" y="295910"/>
                  </a:lnTo>
                  <a:lnTo>
                    <a:pt x="3812963" y="7396221"/>
                  </a:lnTo>
                  <a:lnTo>
                    <a:pt x="3825663" y="7396221"/>
                  </a:lnTo>
                  <a:lnTo>
                    <a:pt x="3825663" y="838200"/>
                  </a:lnTo>
                  <a:close/>
                  <a:moveTo>
                    <a:pt x="3654213" y="7552431"/>
                  </a:moveTo>
                  <a:lnTo>
                    <a:pt x="299720" y="7552431"/>
                  </a:lnTo>
                  <a:lnTo>
                    <a:pt x="299720" y="7565131"/>
                  </a:lnTo>
                  <a:lnTo>
                    <a:pt x="3654213" y="7565131"/>
                  </a:lnTo>
                  <a:lnTo>
                    <a:pt x="3654213" y="7552431"/>
                  </a:lnTo>
                  <a:close/>
                  <a:moveTo>
                    <a:pt x="3278293" y="0"/>
                  </a:moveTo>
                  <a:lnTo>
                    <a:pt x="3278293" y="25400"/>
                  </a:lnTo>
                  <a:lnTo>
                    <a:pt x="3932343" y="25400"/>
                  </a:lnTo>
                  <a:lnTo>
                    <a:pt x="3932343" y="679450"/>
                  </a:lnTo>
                  <a:lnTo>
                    <a:pt x="3957743" y="679450"/>
                  </a:lnTo>
                  <a:lnTo>
                    <a:pt x="3957743" y="0"/>
                  </a:lnTo>
                  <a:lnTo>
                    <a:pt x="3278293" y="0"/>
                  </a:lnTo>
                  <a:close/>
                  <a:moveTo>
                    <a:pt x="3932343" y="7664191"/>
                  </a:moveTo>
                  <a:lnTo>
                    <a:pt x="3278293" y="7664191"/>
                  </a:lnTo>
                  <a:lnTo>
                    <a:pt x="3278293" y="7689591"/>
                  </a:lnTo>
                  <a:lnTo>
                    <a:pt x="3957743" y="7689591"/>
                  </a:lnTo>
                  <a:lnTo>
                    <a:pt x="3957743" y="7010141"/>
                  </a:lnTo>
                  <a:lnTo>
                    <a:pt x="3932343" y="7010141"/>
                  </a:lnTo>
                  <a:lnTo>
                    <a:pt x="3932343" y="7664191"/>
                  </a:lnTo>
                  <a:close/>
                </a:path>
              </a:pathLst>
            </a:custGeom>
            <a:solidFill>
              <a:srgbClr val="EFEFEF">
                <a:alpha val="67843"/>
              </a:srgbClr>
            </a:solidFill>
          </p:spPr>
        </p:sp>
      </p:grpSp>
      <p:pic>
        <p:nvPicPr>
          <p:cNvPr id="5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-458261" y="-1529456"/>
            <a:ext cx="3683071" cy="3468783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14196467" y="5746935"/>
            <a:ext cx="3523765" cy="411480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6"/>
          <a:srcRect/>
          <a:stretch>
            <a:fillRect/>
          </a:stretch>
        </p:blipFill>
        <p:spPr>
          <a:xfrm>
            <a:off x="2093557" y="2973330"/>
            <a:ext cx="2828236" cy="6284970"/>
          </a:xfrm>
          <a:prstGeom prst="rect">
            <a:avLst/>
          </a:prstGeom>
        </p:spPr>
      </p:pic>
      <p:sp>
        <p:nvSpPr>
          <p:cNvPr id="8" name="TextBox 8"/>
          <p:cNvSpPr txBox="1"/>
          <p:nvPr/>
        </p:nvSpPr>
        <p:spPr>
          <a:xfrm>
            <a:off x="8266432" y="895350"/>
            <a:ext cx="12745256" cy="12546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727"/>
              </a:lnSpc>
            </a:pPr>
            <a:r>
              <a:rPr lang="en-US" sz="7359">
                <a:solidFill>
                  <a:srgbClr val="FCC03E"/>
                </a:solidFill>
                <a:latin typeface="Evolventa Bold"/>
              </a:rPr>
              <a:t>Частотный анализ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4B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7225371" y="-565689"/>
            <a:ext cx="7315200" cy="1965960"/>
          </a:xfrm>
          <a:prstGeom prst="rect">
            <a:avLst/>
          </a:prstGeom>
        </p:spPr>
      </p:pic>
      <p:pic>
        <p:nvPicPr>
          <p:cNvPr id="3" name="Picture 3"/>
          <p:cNvPicPr>
            <a:picLocks noChangeAspect="1"/>
          </p:cNvPicPr>
          <p:nvPr/>
        </p:nvPicPr>
        <p:blipFill>
          <a:blip r:embed="rId4"/>
          <a:srcRect l="1604"/>
          <a:stretch>
            <a:fillRect/>
          </a:stretch>
        </p:blipFill>
        <p:spPr>
          <a:xfrm>
            <a:off x="10052930" y="2570137"/>
            <a:ext cx="7709708" cy="5742940"/>
          </a:xfrm>
          <a:prstGeom prst="rect">
            <a:avLst/>
          </a:prstGeom>
        </p:spPr>
      </p:pic>
      <p:sp>
        <p:nvSpPr>
          <p:cNvPr id="4" name="TextBox 4"/>
          <p:cNvSpPr txBox="1"/>
          <p:nvPr/>
        </p:nvSpPr>
        <p:spPr>
          <a:xfrm>
            <a:off x="1028700" y="886778"/>
            <a:ext cx="7103873" cy="12546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727"/>
              </a:lnSpc>
            </a:pPr>
            <a:r>
              <a:rPr lang="en-US" sz="7359">
                <a:solidFill>
                  <a:srgbClr val="FCC03E"/>
                </a:solidFill>
                <a:latin typeface="Evolventa Bold"/>
              </a:rPr>
              <a:t>Корреляция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73433" y="2031245"/>
            <a:ext cx="8835344" cy="82557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742"/>
              </a:lnSpc>
            </a:pPr>
            <a:r>
              <a:rPr lang="en-US" sz="2446">
                <a:solidFill>
                  <a:srgbClr val="EFEFEF"/>
                </a:solidFill>
                <a:latin typeface="Evolventa"/>
              </a:rPr>
              <a:t>Выводы по корреляции: </a:t>
            </a:r>
          </a:p>
          <a:p>
            <a:pPr marL="464847" lvl="1" indent="-232424">
              <a:lnSpc>
                <a:spcPts val="3294"/>
              </a:lnSpc>
              <a:buFont typeface="Arial"/>
              <a:buChar char="•"/>
            </a:pPr>
            <a:r>
              <a:rPr lang="en-US" sz="2153">
                <a:solidFill>
                  <a:srgbClr val="EFEFEF"/>
                </a:solidFill>
                <a:latin typeface="Evolventa"/>
              </a:rPr>
              <a:t>Самая высокая корреляция (0.88) наблюдается между показателями "has_any_loan" и "housing", из чего можно предположить, что по всем видам кредита жилищный является самым распространённым. </a:t>
            </a:r>
          </a:p>
          <a:p>
            <a:pPr marL="464847" lvl="1" indent="-232424">
              <a:lnSpc>
                <a:spcPts val="3294"/>
              </a:lnSpc>
              <a:buFont typeface="Arial"/>
              <a:buChar char="•"/>
            </a:pPr>
            <a:r>
              <a:rPr lang="en-US" sz="2153">
                <a:solidFill>
                  <a:srgbClr val="EFEFEF"/>
                </a:solidFill>
                <a:latin typeface="Evolventa"/>
              </a:rPr>
              <a:t>Чуть менее высокая корреляция (0.69) наблюдается и между показателями "euribor3m" и "cons.price.idx", что означает большую зависимость индекса потребительских цен от европейской межбанковской ставки предложения. </a:t>
            </a:r>
          </a:p>
          <a:p>
            <a:pPr marL="464847" lvl="1" indent="-232424">
              <a:lnSpc>
                <a:spcPts val="3294"/>
              </a:lnSpc>
              <a:buFont typeface="Arial"/>
              <a:buChar char="•"/>
            </a:pPr>
            <a:r>
              <a:rPr lang="en-US" sz="2153">
                <a:solidFill>
                  <a:srgbClr val="EFEFEF"/>
                </a:solidFill>
                <a:latin typeface="Evolventa"/>
              </a:rPr>
              <a:t>Из отрицательных корреляций самая высокая (-0.58) и очевидная наблюдается между "previous" и "pdays", то есть чем больше прошло дней с момента последнего разговора с клиентом, тем реже совершались звонки в рамках предыдущей маркетинговой кампании. </a:t>
            </a:r>
          </a:p>
          <a:p>
            <a:pPr marL="464847" lvl="1" indent="-232424">
              <a:lnSpc>
                <a:spcPts val="3294"/>
              </a:lnSpc>
              <a:buFont typeface="Arial"/>
              <a:buChar char="•"/>
            </a:pPr>
            <a:r>
              <a:rPr lang="en-US" sz="2153">
                <a:solidFill>
                  <a:srgbClr val="EFEFEF"/>
                </a:solidFill>
                <a:latin typeface="Evolventa"/>
              </a:rPr>
              <a:t>Вторая самая высокая отрицательная корреляция между "euribor3m" и "previous", то есть чем выше оказывалась европейской межбанковской ставки предложения, тем реже связывались с клиентами в рамках предыдущей маркетинговой кампании.</a:t>
            </a:r>
          </a:p>
          <a:p>
            <a:pPr>
              <a:lnSpc>
                <a:spcPts val="2696"/>
              </a:lnSpc>
            </a:pPr>
            <a:endParaRPr lang="en-US" sz="2153">
              <a:solidFill>
                <a:srgbClr val="EFEFEF"/>
              </a:solidFill>
              <a:latin typeface="Evolventa"/>
            </a:endParaRPr>
          </a:p>
        </p:txBody>
      </p:sp>
      <p:grpSp>
        <p:nvGrpSpPr>
          <p:cNvPr id="6" name="Group 6"/>
          <p:cNvGrpSpPr/>
          <p:nvPr/>
        </p:nvGrpSpPr>
        <p:grpSpPr>
          <a:xfrm>
            <a:off x="9760785" y="2325207"/>
            <a:ext cx="8320838" cy="6303941"/>
            <a:chOff x="0" y="0"/>
            <a:chExt cx="8511753" cy="6448580"/>
          </a:xfrm>
        </p:grpSpPr>
        <p:sp>
          <p:nvSpPr>
            <p:cNvPr id="7" name="Freeform 7"/>
            <p:cNvSpPr/>
            <p:nvPr/>
          </p:nvSpPr>
          <p:spPr>
            <a:xfrm>
              <a:off x="0" y="0"/>
              <a:ext cx="8511753" cy="6448580"/>
            </a:xfrm>
            <a:custGeom>
              <a:avLst/>
              <a:gdLst/>
              <a:ahLst/>
              <a:cxnLst/>
              <a:rect l="l" t="t" r="r" b="b"/>
              <a:pathLst>
                <a:path w="8511753" h="6448580">
                  <a:moveTo>
                    <a:pt x="133350" y="838200"/>
                  </a:moveTo>
                  <a:lnTo>
                    <a:pt x="133350" y="300990"/>
                  </a:lnTo>
                  <a:lnTo>
                    <a:pt x="146050" y="300990"/>
                  </a:lnTo>
                  <a:lnTo>
                    <a:pt x="146050" y="6155211"/>
                  </a:lnTo>
                  <a:lnTo>
                    <a:pt x="133350" y="6155211"/>
                  </a:lnTo>
                  <a:lnTo>
                    <a:pt x="133350" y="838200"/>
                  </a:lnTo>
                  <a:close/>
                  <a:moveTo>
                    <a:pt x="304800" y="137160"/>
                  </a:moveTo>
                  <a:lnTo>
                    <a:pt x="8209493" y="137160"/>
                  </a:lnTo>
                  <a:lnTo>
                    <a:pt x="8209493" y="124460"/>
                  </a:lnTo>
                  <a:lnTo>
                    <a:pt x="304800" y="124460"/>
                  </a:lnTo>
                  <a:lnTo>
                    <a:pt x="304800" y="137160"/>
                  </a:lnTo>
                  <a:close/>
                  <a:moveTo>
                    <a:pt x="25400" y="5769130"/>
                  </a:moveTo>
                  <a:lnTo>
                    <a:pt x="0" y="5769130"/>
                  </a:lnTo>
                  <a:lnTo>
                    <a:pt x="0" y="6448580"/>
                  </a:lnTo>
                  <a:lnTo>
                    <a:pt x="679450" y="6448580"/>
                  </a:lnTo>
                  <a:lnTo>
                    <a:pt x="679450" y="6423180"/>
                  </a:lnTo>
                  <a:lnTo>
                    <a:pt x="25400" y="6423180"/>
                  </a:lnTo>
                  <a:lnTo>
                    <a:pt x="25400" y="5769130"/>
                  </a:lnTo>
                  <a:close/>
                  <a:moveTo>
                    <a:pt x="25400" y="25400"/>
                  </a:moveTo>
                  <a:lnTo>
                    <a:pt x="679450" y="25400"/>
                  </a:lnTo>
                  <a:lnTo>
                    <a:pt x="679450" y="0"/>
                  </a:lnTo>
                  <a:lnTo>
                    <a:pt x="0" y="0"/>
                  </a:lnTo>
                  <a:lnTo>
                    <a:pt x="0" y="679450"/>
                  </a:lnTo>
                  <a:lnTo>
                    <a:pt x="25400" y="679450"/>
                  </a:lnTo>
                  <a:lnTo>
                    <a:pt x="25400" y="25400"/>
                  </a:lnTo>
                  <a:close/>
                  <a:moveTo>
                    <a:pt x="8379673" y="838200"/>
                  </a:moveTo>
                  <a:lnTo>
                    <a:pt x="8379673" y="295910"/>
                  </a:lnTo>
                  <a:lnTo>
                    <a:pt x="8366973" y="295910"/>
                  </a:lnTo>
                  <a:lnTo>
                    <a:pt x="8366973" y="6155210"/>
                  </a:lnTo>
                  <a:lnTo>
                    <a:pt x="8379673" y="6155210"/>
                  </a:lnTo>
                  <a:lnTo>
                    <a:pt x="8379673" y="838200"/>
                  </a:lnTo>
                  <a:close/>
                  <a:moveTo>
                    <a:pt x="8208223" y="6311421"/>
                  </a:moveTo>
                  <a:lnTo>
                    <a:pt x="299720" y="6311421"/>
                  </a:lnTo>
                  <a:lnTo>
                    <a:pt x="299720" y="6324121"/>
                  </a:lnTo>
                  <a:lnTo>
                    <a:pt x="8208224" y="6324121"/>
                  </a:lnTo>
                  <a:lnTo>
                    <a:pt x="8208224" y="6311421"/>
                  </a:lnTo>
                  <a:close/>
                  <a:moveTo>
                    <a:pt x="7832303" y="0"/>
                  </a:moveTo>
                  <a:lnTo>
                    <a:pt x="7832303" y="25400"/>
                  </a:lnTo>
                  <a:lnTo>
                    <a:pt x="8486353" y="25400"/>
                  </a:lnTo>
                  <a:lnTo>
                    <a:pt x="8486353" y="679450"/>
                  </a:lnTo>
                  <a:lnTo>
                    <a:pt x="8511753" y="679450"/>
                  </a:lnTo>
                  <a:lnTo>
                    <a:pt x="8511753" y="0"/>
                  </a:lnTo>
                  <a:lnTo>
                    <a:pt x="7832303" y="0"/>
                  </a:lnTo>
                  <a:close/>
                  <a:moveTo>
                    <a:pt x="8486353" y="6423180"/>
                  </a:moveTo>
                  <a:lnTo>
                    <a:pt x="7832303" y="6423180"/>
                  </a:lnTo>
                  <a:lnTo>
                    <a:pt x="7832303" y="6448580"/>
                  </a:lnTo>
                  <a:lnTo>
                    <a:pt x="8511753" y="6448580"/>
                  </a:lnTo>
                  <a:lnTo>
                    <a:pt x="8511753" y="5769130"/>
                  </a:lnTo>
                  <a:lnTo>
                    <a:pt x="8486353" y="5769130"/>
                  </a:lnTo>
                  <a:lnTo>
                    <a:pt x="8486353" y="6423180"/>
                  </a:lnTo>
                  <a:close/>
                </a:path>
              </a:pathLst>
            </a:custGeom>
            <a:solidFill>
              <a:srgbClr val="EFEFEF">
                <a:alpha val="67843"/>
              </a:srgbClr>
            </a:solidFill>
          </p:spPr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4B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7225371" y="-565689"/>
            <a:ext cx="7315200" cy="1965960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5046681" y="3101770"/>
            <a:ext cx="13108165" cy="64080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982"/>
              </a:lnSpc>
            </a:pPr>
            <a:r>
              <a:rPr lang="en-US" sz="2603">
                <a:solidFill>
                  <a:srgbClr val="EFEFEF"/>
                </a:solidFill>
                <a:latin typeface="Evolventa Bold"/>
              </a:rPr>
              <a:t>Из 6 выдвинутых нами гипотез подтвердилось следующие три: </a:t>
            </a:r>
          </a:p>
          <a:p>
            <a:pPr algn="ctr">
              <a:lnSpc>
                <a:spcPts val="3829"/>
              </a:lnSpc>
            </a:pPr>
            <a:r>
              <a:rPr lang="en-US" sz="2503">
                <a:solidFill>
                  <a:srgbClr val="EFEFEF"/>
                </a:solidFill>
                <a:latin typeface="Arimo"/>
              </a:rPr>
              <a:t>• люди в браке оформляют жилищный кредит чаще одиноких;</a:t>
            </a:r>
          </a:p>
          <a:p>
            <a:pPr algn="ctr">
              <a:lnSpc>
                <a:spcPts val="3829"/>
              </a:lnSpc>
            </a:pPr>
            <a:r>
              <a:rPr lang="en-US" sz="2503">
                <a:solidFill>
                  <a:srgbClr val="EFEFEF"/>
                </a:solidFill>
                <a:latin typeface="Arimo"/>
              </a:rPr>
              <a:t>• люди, деятельность которых связана с администрированием, оформляют кредиты чаще других; </a:t>
            </a:r>
          </a:p>
          <a:p>
            <a:pPr algn="ctr">
              <a:lnSpc>
                <a:spcPts val="3829"/>
              </a:lnSpc>
            </a:pPr>
            <a:r>
              <a:rPr lang="en-US" sz="2503">
                <a:solidFill>
                  <a:srgbClr val="EFEFEF"/>
                </a:solidFill>
                <a:latin typeface="Arimo"/>
              </a:rPr>
              <a:t>• 30-44 лет — это частый возрастной промежуток кредитного займа.</a:t>
            </a:r>
          </a:p>
          <a:p>
            <a:pPr algn="ctr">
              <a:lnSpc>
                <a:spcPts val="3829"/>
              </a:lnSpc>
            </a:pPr>
            <a:endParaRPr lang="en-US" sz="2503">
              <a:solidFill>
                <a:srgbClr val="EFEFEF"/>
              </a:solidFill>
              <a:latin typeface="Arimo"/>
            </a:endParaRPr>
          </a:p>
          <a:p>
            <a:pPr algn="ctr">
              <a:lnSpc>
                <a:spcPts val="3982"/>
              </a:lnSpc>
            </a:pPr>
            <a:r>
              <a:rPr lang="en-US" sz="2603">
                <a:solidFill>
                  <a:srgbClr val="EFEFEF"/>
                </a:solidFill>
                <a:latin typeface="Arimo"/>
              </a:rPr>
              <a:t> </a:t>
            </a:r>
            <a:r>
              <a:rPr lang="en-US" sz="2603">
                <a:solidFill>
                  <a:srgbClr val="EFEFEF"/>
                </a:solidFill>
                <a:latin typeface="Arimo Bold"/>
              </a:rPr>
              <a:t>Из опровергнутых гипотез стало известно, что:</a:t>
            </a:r>
          </a:p>
          <a:p>
            <a:pPr algn="ctr">
              <a:lnSpc>
                <a:spcPts val="3829"/>
              </a:lnSpc>
            </a:pPr>
            <a:r>
              <a:rPr lang="en-US" sz="2503">
                <a:solidFill>
                  <a:srgbClr val="EFEFEF"/>
                </a:solidFill>
                <a:latin typeface="Arimo"/>
              </a:rPr>
              <a:t>• люди с высшим образованием оформляют потребительский кредит чаще остальных;</a:t>
            </a:r>
          </a:p>
          <a:p>
            <a:pPr algn="ctr">
              <a:lnSpc>
                <a:spcPts val="3829"/>
              </a:lnSpc>
            </a:pPr>
            <a:r>
              <a:rPr lang="en-US" sz="2503">
                <a:solidFill>
                  <a:srgbClr val="EFEFEF"/>
                </a:solidFill>
                <a:latin typeface="Arimo"/>
              </a:rPr>
              <a:t>• с пожилыми гражданами в возрасте от 65 лет связывались по сотовому телефону примерно в 6 раз чаще, чем по стационарному;</a:t>
            </a:r>
          </a:p>
          <a:p>
            <a:pPr algn="ctr">
              <a:lnSpc>
                <a:spcPts val="3829"/>
              </a:lnSpc>
            </a:pPr>
            <a:r>
              <a:rPr lang="en-US" sz="2503">
                <a:solidFill>
                  <a:srgbClr val="EFEFEF"/>
                </a:solidFill>
                <a:latin typeface="Arimo"/>
              </a:rPr>
              <a:t>• большинство звонков клиентам в рамках рекламной компании совершалось в четверг.</a:t>
            </a: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403254" y="5143500"/>
            <a:ext cx="4643428" cy="3689414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1028700" y="895350"/>
            <a:ext cx="12993229" cy="223570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727"/>
              </a:lnSpc>
            </a:pPr>
            <a:r>
              <a:rPr lang="en-US" sz="7359">
                <a:solidFill>
                  <a:srgbClr val="FCC03E"/>
                </a:solidFill>
                <a:latin typeface="Evolventa Bold"/>
              </a:rPr>
              <a:t>Общие выводы по результатам анализа 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4B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30529" y="521470"/>
            <a:ext cx="17306053" cy="9244060"/>
            <a:chOff x="0" y="0"/>
            <a:chExt cx="23074738" cy="12325413"/>
          </a:xfrm>
        </p:grpSpPr>
        <p:sp>
          <p:nvSpPr>
            <p:cNvPr id="3" name="TextBox 3"/>
            <p:cNvSpPr txBox="1"/>
            <p:nvPr/>
          </p:nvSpPr>
          <p:spPr>
            <a:xfrm>
              <a:off x="970135" y="-238125"/>
              <a:ext cx="13542320" cy="172402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8831"/>
                </a:lnSpc>
              </a:pPr>
              <a:r>
                <a:rPr lang="en-US" sz="7359">
                  <a:solidFill>
                    <a:srgbClr val="FCC03E"/>
                  </a:solidFill>
                  <a:latin typeface="Evolventa Bold"/>
                </a:rPr>
                <a:t>Data Set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970135" y="2160815"/>
              <a:ext cx="15181653" cy="139173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156"/>
                </a:lnSpc>
              </a:pPr>
              <a:r>
                <a:rPr lang="en-US" sz="2519" spc="302">
                  <a:solidFill>
                    <a:srgbClr val="EFEFEF"/>
                  </a:solidFill>
                  <a:latin typeface="Evolventa"/>
                </a:rPr>
                <a:t>СТРОК: 41188</a:t>
              </a:r>
              <a:r>
                <a:rPr lang="en-US" sz="2519" spc="139">
                  <a:solidFill>
                    <a:srgbClr val="EFEFEF"/>
                  </a:solidFill>
                  <a:latin typeface="Arimo"/>
                </a:rPr>
                <a:t> </a:t>
              </a:r>
            </a:p>
            <a:p>
              <a:pPr>
                <a:lnSpc>
                  <a:spcPts val="4156"/>
                </a:lnSpc>
              </a:pPr>
              <a:r>
                <a:rPr lang="en-US" sz="2519" spc="139">
                  <a:solidFill>
                    <a:srgbClr val="EFEFEF"/>
                  </a:solidFill>
                  <a:latin typeface="Arimo"/>
                </a:rPr>
                <a:t>столбцов: 21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4146488"/>
              <a:ext cx="23074738" cy="814857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283"/>
                </a:lnSpc>
              </a:pPr>
              <a:r>
                <a:rPr lang="en-US" sz="2799">
                  <a:solidFill>
                    <a:srgbClr val="EFEFEF"/>
                  </a:solidFill>
                  <a:latin typeface="Evolventa"/>
                </a:rPr>
                <a:t>     Описание переменных:</a:t>
              </a:r>
            </a:p>
            <a:p>
              <a:pPr marL="561341" lvl="1" indent="-280670" algn="just">
                <a:lnSpc>
                  <a:spcPts val="3978"/>
                </a:lnSpc>
                <a:buFont typeface="Arial"/>
                <a:buChar char="•"/>
              </a:pPr>
              <a:r>
                <a:rPr lang="en-US" sz="2600">
                  <a:solidFill>
                    <a:srgbClr val="EFEFEF"/>
                  </a:solidFill>
                  <a:latin typeface="Evolventa Bold"/>
                </a:rPr>
                <a:t>age</a:t>
              </a:r>
              <a:r>
                <a:rPr lang="en-US" sz="2600">
                  <a:solidFill>
                    <a:srgbClr val="EFEFEF"/>
                  </a:solidFill>
                  <a:latin typeface="Evolventa"/>
                </a:rPr>
                <a:t> - возраст клиента - количественная дискретная переменная - </a:t>
              </a:r>
              <a:r>
                <a:rPr lang="en-US" sz="2600">
                  <a:solidFill>
                    <a:srgbClr val="F7B4A7"/>
                  </a:solidFill>
                  <a:latin typeface="Evolventa Italics"/>
                </a:rPr>
                <a:t>integer</a:t>
              </a:r>
            </a:p>
            <a:p>
              <a:pPr marL="561341" lvl="1" indent="-280670" algn="just">
                <a:lnSpc>
                  <a:spcPts val="3978"/>
                </a:lnSpc>
                <a:buFont typeface="Arial"/>
                <a:buChar char="•"/>
              </a:pPr>
              <a:r>
                <a:rPr lang="en-US" sz="2600">
                  <a:solidFill>
                    <a:srgbClr val="EFEFEF"/>
                  </a:solidFill>
                  <a:latin typeface="Evolventa Bold"/>
                </a:rPr>
                <a:t>job</a:t>
              </a:r>
              <a:r>
                <a:rPr lang="en-US" sz="2600">
                  <a:solidFill>
                    <a:srgbClr val="EFEFEF"/>
                  </a:solidFill>
                  <a:latin typeface="Evolventa"/>
                </a:rPr>
                <a:t> - тип работы клиента - категориальная номинальная переменная - </a:t>
              </a:r>
              <a:r>
                <a:rPr lang="en-US" sz="2600">
                  <a:solidFill>
                    <a:srgbClr val="F7B4A7"/>
                  </a:solidFill>
                  <a:latin typeface="Evolventa Italics"/>
                </a:rPr>
                <a:t>string</a:t>
              </a:r>
            </a:p>
            <a:p>
              <a:pPr marL="561341" lvl="1" indent="-280670" algn="just">
                <a:lnSpc>
                  <a:spcPts val="3978"/>
                </a:lnSpc>
                <a:buFont typeface="Arial"/>
                <a:buChar char="•"/>
              </a:pPr>
              <a:r>
                <a:rPr lang="en-US" sz="2600">
                  <a:solidFill>
                    <a:srgbClr val="EFEFEF"/>
                  </a:solidFill>
                  <a:latin typeface="Evolventa Bold"/>
                </a:rPr>
                <a:t>marital</a:t>
              </a:r>
              <a:r>
                <a:rPr lang="en-US" sz="2600">
                  <a:solidFill>
                    <a:srgbClr val="EFEFEF"/>
                  </a:solidFill>
                  <a:latin typeface="Evolventa"/>
                </a:rPr>
                <a:t> - семейное положение клиента - категориальная номинальная переменная - </a:t>
              </a:r>
              <a:r>
                <a:rPr lang="en-US" sz="2600">
                  <a:solidFill>
                    <a:srgbClr val="F7B4A7"/>
                  </a:solidFill>
                  <a:latin typeface="Evolventa Italics"/>
                </a:rPr>
                <a:t>string</a:t>
              </a:r>
            </a:p>
            <a:p>
              <a:pPr marL="561341" lvl="1" indent="-280670" algn="just">
                <a:lnSpc>
                  <a:spcPts val="3978"/>
                </a:lnSpc>
                <a:buFont typeface="Arial"/>
                <a:buChar char="•"/>
              </a:pPr>
              <a:r>
                <a:rPr lang="en-US" sz="2600">
                  <a:solidFill>
                    <a:srgbClr val="EFEFEF"/>
                  </a:solidFill>
                  <a:latin typeface="Evolventa Bold"/>
                </a:rPr>
                <a:t>education</a:t>
              </a:r>
              <a:r>
                <a:rPr lang="en-US" sz="2600">
                  <a:solidFill>
                    <a:srgbClr val="EFEFEF"/>
                  </a:solidFill>
                  <a:latin typeface="Evolventa"/>
                </a:rPr>
                <a:t> - уровень образования клиента - категориальная номинальная переменная - </a:t>
              </a:r>
              <a:r>
                <a:rPr lang="en-US" sz="2600">
                  <a:solidFill>
                    <a:srgbClr val="F7B4A7"/>
                  </a:solidFill>
                  <a:latin typeface="Evolventa Italics"/>
                </a:rPr>
                <a:t>string</a:t>
              </a:r>
            </a:p>
            <a:p>
              <a:pPr marL="561341" lvl="1" indent="-280670" algn="just">
                <a:lnSpc>
                  <a:spcPts val="3978"/>
                </a:lnSpc>
                <a:buFont typeface="Arial"/>
                <a:buChar char="•"/>
              </a:pPr>
              <a:r>
                <a:rPr lang="en-US" sz="2600">
                  <a:solidFill>
                    <a:srgbClr val="EFEFEF"/>
                  </a:solidFill>
                  <a:latin typeface="Evolventa Bold"/>
                </a:rPr>
                <a:t>default</a:t>
              </a:r>
              <a:r>
                <a:rPr lang="en-US" sz="2600">
                  <a:solidFill>
                    <a:srgbClr val="EFEFEF"/>
                  </a:solidFill>
                  <a:latin typeface="Evolventa"/>
                </a:rPr>
                <a:t> - есть ли неуплата по кредиту - категориальная бинарная переменная - </a:t>
              </a:r>
              <a:r>
                <a:rPr lang="en-US" sz="2600">
                  <a:solidFill>
                    <a:srgbClr val="F7B4A7"/>
                  </a:solidFill>
                  <a:latin typeface="Evolventa Italics"/>
                </a:rPr>
                <a:t>string</a:t>
              </a:r>
            </a:p>
            <a:p>
              <a:pPr marL="561341" lvl="1" indent="-280670" algn="just">
                <a:lnSpc>
                  <a:spcPts val="3978"/>
                </a:lnSpc>
                <a:buFont typeface="Arial"/>
                <a:buChar char="•"/>
              </a:pPr>
              <a:r>
                <a:rPr lang="en-US" sz="2600">
                  <a:solidFill>
                    <a:srgbClr val="EFEFEF"/>
                  </a:solidFill>
                  <a:latin typeface="Evolventa Bold"/>
                </a:rPr>
                <a:t>housing</a:t>
              </a:r>
              <a:r>
                <a:rPr lang="en-US" sz="2600">
                  <a:solidFill>
                    <a:srgbClr val="EFEFEF"/>
                  </a:solidFill>
                  <a:latin typeface="Evolventa"/>
                </a:rPr>
                <a:t> - есть ли жилищный кредит - категориальная бинарная переменная - </a:t>
              </a:r>
              <a:r>
                <a:rPr lang="en-US" sz="2600">
                  <a:solidFill>
                    <a:srgbClr val="F7B4A7"/>
                  </a:solidFill>
                  <a:latin typeface="Evolventa Italics"/>
                </a:rPr>
                <a:t>string</a:t>
              </a:r>
            </a:p>
            <a:p>
              <a:pPr marL="561341" lvl="1" indent="-280670" algn="just">
                <a:lnSpc>
                  <a:spcPts val="3978"/>
                </a:lnSpc>
                <a:buFont typeface="Arial"/>
                <a:buChar char="•"/>
              </a:pPr>
              <a:r>
                <a:rPr lang="en-US" sz="2600">
                  <a:solidFill>
                    <a:srgbClr val="EFEFEF"/>
                  </a:solidFill>
                  <a:latin typeface="Evolventa Bold"/>
                </a:rPr>
                <a:t>loan</a:t>
              </a:r>
              <a:r>
                <a:rPr lang="en-US" sz="2600">
                  <a:solidFill>
                    <a:srgbClr val="EFEFEF"/>
                  </a:solidFill>
                  <a:latin typeface="Evolventa"/>
                </a:rPr>
                <a:t> - есть ли потребительский кредит - категориальная бинарная переменная - </a:t>
              </a:r>
              <a:r>
                <a:rPr lang="en-US" sz="2600">
                  <a:solidFill>
                    <a:srgbClr val="F7B4A7"/>
                  </a:solidFill>
                  <a:latin typeface="Evolventa Italics"/>
                </a:rPr>
                <a:t>string</a:t>
              </a:r>
            </a:p>
            <a:p>
              <a:pPr marL="561341" lvl="1" indent="-280670" algn="just">
                <a:lnSpc>
                  <a:spcPts val="3978"/>
                </a:lnSpc>
                <a:buFont typeface="Arial"/>
                <a:buChar char="•"/>
              </a:pPr>
              <a:r>
                <a:rPr lang="en-US" sz="2600">
                  <a:solidFill>
                    <a:srgbClr val="EFEFEF"/>
                  </a:solidFill>
                  <a:latin typeface="Evolventa Bold"/>
                </a:rPr>
                <a:t>contact</a:t>
              </a:r>
              <a:r>
                <a:rPr lang="en-US" sz="2600">
                  <a:solidFill>
                    <a:srgbClr val="EFEFEF"/>
                  </a:solidFill>
                  <a:latin typeface="Evolventa"/>
                </a:rPr>
                <a:t> - вид взаимодействия с клиентом - категориальная номинальная переменная - </a:t>
              </a:r>
              <a:r>
                <a:rPr lang="en-US" sz="2600">
                  <a:solidFill>
                    <a:srgbClr val="F7B4A7"/>
                  </a:solidFill>
                  <a:latin typeface="Evolventa Italics"/>
                </a:rPr>
                <a:t>string</a:t>
              </a:r>
            </a:p>
            <a:p>
              <a:pPr marL="561341" lvl="1" indent="-280670" algn="just">
                <a:lnSpc>
                  <a:spcPts val="3978"/>
                </a:lnSpc>
                <a:buFont typeface="Arial"/>
                <a:buChar char="•"/>
              </a:pPr>
              <a:r>
                <a:rPr lang="en-US" sz="2600">
                  <a:solidFill>
                    <a:srgbClr val="EFEFEF"/>
                  </a:solidFill>
                  <a:latin typeface="Evolventa Bold"/>
                </a:rPr>
                <a:t>month</a:t>
              </a:r>
              <a:r>
                <a:rPr lang="en-US" sz="2600">
                  <a:solidFill>
                    <a:srgbClr val="EFEFEF"/>
                  </a:solidFill>
                  <a:latin typeface="Evolventa"/>
                </a:rPr>
                <a:t> - месяц последнего разговора - категориальная номинальная переменная - </a:t>
              </a:r>
              <a:r>
                <a:rPr lang="en-US" sz="2600">
                  <a:solidFill>
                    <a:srgbClr val="F7B4A7"/>
                  </a:solidFill>
                  <a:latin typeface="Evolventa Italics"/>
                </a:rPr>
                <a:t>string</a:t>
              </a:r>
            </a:p>
            <a:p>
              <a:pPr marL="561341" lvl="1" indent="-280670" algn="just">
                <a:lnSpc>
                  <a:spcPts val="3978"/>
                </a:lnSpc>
                <a:buFont typeface="Arial"/>
                <a:buChar char="•"/>
              </a:pPr>
              <a:r>
                <a:rPr lang="en-US" sz="2600">
                  <a:solidFill>
                    <a:srgbClr val="EFEFEF"/>
                  </a:solidFill>
                  <a:latin typeface="Evolventa Bold"/>
                </a:rPr>
                <a:t>day_of_week</a:t>
              </a:r>
              <a:r>
                <a:rPr lang="en-US" sz="2600">
                  <a:solidFill>
                    <a:srgbClr val="EFEFEF"/>
                  </a:solidFill>
                  <a:latin typeface="Evolventa"/>
                </a:rPr>
                <a:t> - день недели последнего разговора - категориальная номинальная переменная - </a:t>
              </a:r>
              <a:r>
                <a:rPr lang="en-US" sz="2600">
                  <a:solidFill>
                    <a:srgbClr val="F7B4A7"/>
                  </a:solidFill>
                  <a:latin typeface="Evolventa Italics"/>
                </a:rPr>
                <a:t>string</a:t>
              </a:r>
            </a:p>
          </p:txBody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7225371" y="-565689"/>
            <a:ext cx="7315200" cy="196596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4B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724717" y="155295"/>
            <a:ext cx="16534583" cy="9977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1187"/>
              </a:lnSpc>
            </a:pPr>
            <a:r>
              <a:rPr lang="en-US" sz="7359">
                <a:solidFill>
                  <a:srgbClr val="EFEFEF"/>
                </a:solidFill>
                <a:latin typeface="Evolventa"/>
              </a:rPr>
              <a:t>   </a:t>
            </a:r>
            <a:r>
              <a:rPr lang="en-US" sz="7359">
                <a:solidFill>
                  <a:srgbClr val="FCC03E"/>
                </a:solidFill>
                <a:latin typeface="Evolventa Bold"/>
              </a:rPr>
              <a:t>Data Set</a:t>
            </a:r>
          </a:p>
          <a:p>
            <a:pPr algn="just">
              <a:lnSpc>
                <a:spcPts val="4246"/>
              </a:lnSpc>
            </a:pPr>
            <a:endParaRPr lang="en-US" sz="7359">
              <a:solidFill>
                <a:srgbClr val="FCC03E"/>
              </a:solidFill>
              <a:latin typeface="Evolventa Bold"/>
            </a:endParaRPr>
          </a:p>
          <a:p>
            <a:pPr algn="just">
              <a:lnSpc>
                <a:spcPts val="4246"/>
              </a:lnSpc>
            </a:pPr>
            <a:r>
              <a:rPr lang="en-US" sz="2793">
                <a:solidFill>
                  <a:srgbClr val="EFEFEF"/>
                </a:solidFill>
                <a:latin typeface="Evolventa"/>
              </a:rPr>
              <a:t>     Описание переменных : </a:t>
            </a:r>
          </a:p>
          <a:p>
            <a:pPr marL="551291" lvl="1" indent="-275646" algn="just">
              <a:lnSpc>
                <a:spcPts val="3881"/>
              </a:lnSpc>
              <a:buFont typeface="Arial"/>
              <a:buChar char="•"/>
            </a:pPr>
            <a:r>
              <a:rPr lang="en-US" sz="2553">
                <a:solidFill>
                  <a:srgbClr val="EFEFEF"/>
                </a:solidFill>
                <a:latin typeface="Evolventa Bold"/>
              </a:rPr>
              <a:t>duration</a:t>
            </a:r>
            <a:r>
              <a:rPr lang="en-US" sz="2553">
                <a:solidFill>
                  <a:srgbClr val="EFEFEF"/>
                </a:solidFill>
                <a:latin typeface="Evolventa"/>
              </a:rPr>
              <a:t> - длительность последнего разговора в секундах - количественная дискретная переменная - </a:t>
            </a:r>
            <a:r>
              <a:rPr lang="en-US" sz="2553">
                <a:solidFill>
                  <a:srgbClr val="F7B4A7"/>
                </a:solidFill>
                <a:latin typeface="Evolventa Italics"/>
              </a:rPr>
              <a:t>integer</a:t>
            </a:r>
          </a:p>
          <a:p>
            <a:pPr marL="551291" lvl="1" indent="-275646" algn="just">
              <a:lnSpc>
                <a:spcPts val="3881"/>
              </a:lnSpc>
              <a:buFont typeface="Arial"/>
              <a:buChar char="•"/>
            </a:pPr>
            <a:r>
              <a:rPr lang="en-US" sz="2553">
                <a:solidFill>
                  <a:srgbClr val="EFEFEF"/>
                </a:solidFill>
                <a:latin typeface="Evolventa Bold"/>
              </a:rPr>
              <a:t>campaign</a:t>
            </a:r>
            <a:r>
              <a:rPr lang="en-US" sz="2553">
                <a:solidFill>
                  <a:srgbClr val="EFEFEF"/>
                </a:solidFill>
                <a:latin typeface="Evolventa"/>
              </a:rPr>
              <a:t> - количество разговоров с клиентом во время текущей маркетинговой компании - количественная дискретная переменная - </a:t>
            </a:r>
            <a:r>
              <a:rPr lang="en-US" sz="2553">
                <a:solidFill>
                  <a:srgbClr val="F7B4A7"/>
                </a:solidFill>
                <a:latin typeface="Evolventa Italics"/>
              </a:rPr>
              <a:t>integer</a:t>
            </a:r>
          </a:p>
          <a:p>
            <a:pPr marL="551291" lvl="1" indent="-275646" algn="just">
              <a:lnSpc>
                <a:spcPts val="3881"/>
              </a:lnSpc>
              <a:buFont typeface="Arial"/>
              <a:buChar char="•"/>
            </a:pPr>
            <a:r>
              <a:rPr lang="en-US" sz="2553">
                <a:solidFill>
                  <a:srgbClr val="EFEFEF"/>
                </a:solidFill>
                <a:latin typeface="Evolventa Bold"/>
              </a:rPr>
              <a:t>pdays</a:t>
            </a:r>
            <a:r>
              <a:rPr lang="en-US" sz="2553">
                <a:solidFill>
                  <a:srgbClr val="EFEFEF"/>
                </a:solidFill>
                <a:latin typeface="Evolventa"/>
              </a:rPr>
              <a:t> - количество дней, прошедших с момента разговора в рамках предыдущей маркетинговой компании - количественная дискретная переменная - </a:t>
            </a:r>
            <a:r>
              <a:rPr lang="en-US" sz="2553">
                <a:solidFill>
                  <a:srgbClr val="F7B4A7"/>
                </a:solidFill>
                <a:latin typeface="Evolventa Italics"/>
              </a:rPr>
              <a:t>integer</a:t>
            </a:r>
          </a:p>
          <a:p>
            <a:pPr marL="551291" lvl="1" indent="-275646" algn="just">
              <a:lnSpc>
                <a:spcPts val="3881"/>
              </a:lnSpc>
              <a:buFont typeface="Arial"/>
              <a:buChar char="•"/>
            </a:pPr>
            <a:r>
              <a:rPr lang="en-US" sz="2553">
                <a:solidFill>
                  <a:srgbClr val="EFEFEF"/>
                </a:solidFill>
                <a:latin typeface="Evolventa Bold"/>
              </a:rPr>
              <a:t>previous</a:t>
            </a:r>
            <a:r>
              <a:rPr lang="en-US" sz="2553">
                <a:solidFill>
                  <a:srgbClr val="EFEFEF"/>
                </a:solidFill>
                <a:latin typeface="Evolventa"/>
              </a:rPr>
              <a:t> - количество звонков клиенту в рамках предыдущей маркетинговой компании - количественная дискретная переменная - </a:t>
            </a:r>
            <a:r>
              <a:rPr lang="en-US" sz="2553">
                <a:solidFill>
                  <a:srgbClr val="F7B4A7"/>
                </a:solidFill>
                <a:latin typeface="Evolventa Italics"/>
              </a:rPr>
              <a:t>integer</a:t>
            </a:r>
          </a:p>
          <a:p>
            <a:pPr marL="551291" lvl="1" indent="-275646" algn="just">
              <a:lnSpc>
                <a:spcPts val="3881"/>
              </a:lnSpc>
              <a:buFont typeface="Arial"/>
              <a:buChar char="•"/>
            </a:pPr>
            <a:r>
              <a:rPr lang="en-US" sz="2553">
                <a:solidFill>
                  <a:srgbClr val="EFEFEF"/>
                </a:solidFill>
                <a:latin typeface="Evolventa Bold"/>
              </a:rPr>
              <a:t>poutcome</a:t>
            </a:r>
            <a:r>
              <a:rPr lang="en-US" sz="2553">
                <a:solidFill>
                  <a:srgbClr val="EFEFEF"/>
                </a:solidFill>
                <a:latin typeface="Evolventa"/>
              </a:rPr>
              <a:t> - результат предыдущей маркетинговой компании - категориальная номинальная переменная - </a:t>
            </a:r>
            <a:r>
              <a:rPr lang="en-US" sz="2553">
                <a:solidFill>
                  <a:srgbClr val="F7B4A7"/>
                </a:solidFill>
                <a:latin typeface="Evolventa Italics"/>
              </a:rPr>
              <a:t>string</a:t>
            </a:r>
          </a:p>
          <a:p>
            <a:pPr marL="551291" lvl="1" indent="-275646" algn="just">
              <a:lnSpc>
                <a:spcPts val="3881"/>
              </a:lnSpc>
              <a:buFont typeface="Arial"/>
              <a:buChar char="•"/>
            </a:pPr>
            <a:r>
              <a:rPr lang="en-US" sz="2553">
                <a:solidFill>
                  <a:srgbClr val="EFEFEF"/>
                </a:solidFill>
                <a:latin typeface="Evolventa Bold"/>
              </a:rPr>
              <a:t>emp.var.rate </a:t>
            </a:r>
            <a:r>
              <a:rPr lang="en-US" sz="2553">
                <a:solidFill>
                  <a:srgbClr val="EFEFEF"/>
                </a:solidFill>
                <a:latin typeface="Evolventa"/>
              </a:rPr>
              <a:t>- коэффициент изменения трудоустройства в рамках текущего квартала - количественная непрерывная переменная - </a:t>
            </a:r>
            <a:r>
              <a:rPr lang="en-US" sz="2553">
                <a:solidFill>
                  <a:srgbClr val="F7B4A7"/>
                </a:solidFill>
                <a:latin typeface="Evolventa Italics"/>
              </a:rPr>
              <a:t>decimal</a:t>
            </a:r>
          </a:p>
          <a:p>
            <a:pPr marL="551291" lvl="1" indent="-275646" algn="just">
              <a:lnSpc>
                <a:spcPts val="3881"/>
              </a:lnSpc>
              <a:buFont typeface="Arial"/>
              <a:buChar char="•"/>
            </a:pPr>
            <a:r>
              <a:rPr lang="en-US" sz="2553">
                <a:solidFill>
                  <a:srgbClr val="EFEFEF"/>
                </a:solidFill>
                <a:latin typeface="Evolventa Bold"/>
              </a:rPr>
              <a:t>cons.price.idx</a:t>
            </a:r>
            <a:r>
              <a:rPr lang="en-US" sz="2553">
                <a:solidFill>
                  <a:srgbClr val="EFEFEF"/>
                </a:solidFill>
                <a:latin typeface="Evolventa"/>
              </a:rPr>
              <a:t> - индекс потребительских цен в рамках текущего месяца - количественная непрерывная переменная - </a:t>
            </a:r>
            <a:r>
              <a:rPr lang="en-US" sz="2553">
                <a:solidFill>
                  <a:srgbClr val="F7B4A7"/>
                </a:solidFill>
                <a:latin typeface="Evolventa Italics"/>
              </a:rPr>
              <a:t>decimal</a:t>
            </a:r>
          </a:p>
          <a:p>
            <a:pPr algn="just">
              <a:lnSpc>
                <a:spcPts val="3399"/>
              </a:lnSpc>
            </a:pPr>
            <a:endParaRPr lang="en-US" sz="2553">
              <a:solidFill>
                <a:srgbClr val="F7B4A7"/>
              </a:solidFill>
              <a:latin typeface="Evolventa Italics"/>
            </a:endParaRP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7225371" y="-565689"/>
            <a:ext cx="7315200" cy="196596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4B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90125" y="205800"/>
            <a:ext cx="11766535" cy="868487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11260"/>
              </a:lnSpc>
            </a:pPr>
            <a:r>
              <a:rPr lang="en-US" sz="7359">
                <a:solidFill>
                  <a:srgbClr val="EFEFEF"/>
                </a:solidFill>
                <a:latin typeface="Evolventa"/>
              </a:rPr>
              <a:t>   </a:t>
            </a:r>
            <a:r>
              <a:rPr lang="en-US" sz="7359">
                <a:solidFill>
                  <a:srgbClr val="FCC03E"/>
                </a:solidFill>
                <a:latin typeface="Evolventa Bold"/>
              </a:rPr>
              <a:t>Data Set</a:t>
            </a:r>
          </a:p>
          <a:p>
            <a:pPr algn="just">
              <a:lnSpc>
                <a:spcPts val="4352"/>
              </a:lnSpc>
            </a:pPr>
            <a:r>
              <a:rPr lang="en-US" sz="2844">
                <a:solidFill>
                  <a:srgbClr val="EFEFEF"/>
                </a:solidFill>
                <a:latin typeface="Evolventa"/>
              </a:rPr>
              <a:t> </a:t>
            </a:r>
          </a:p>
          <a:p>
            <a:pPr algn="just">
              <a:lnSpc>
                <a:spcPts val="4352"/>
              </a:lnSpc>
            </a:pPr>
            <a:r>
              <a:rPr lang="en-US" sz="2844">
                <a:solidFill>
                  <a:srgbClr val="EFEFEF"/>
                </a:solidFill>
                <a:latin typeface="Evolventa"/>
              </a:rPr>
              <a:t>     Описание переменных : </a:t>
            </a:r>
          </a:p>
          <a:p>
            <a:pPr marL="556423" lvl="1" indent="-278211" algn="just">
              <a:lnSpc>
                <a:spcPts val="3943"/>
              </a:lnSpc>
              <a:buFont typeface="Arial"/>
              <a:buChar char="•"/>
            </a:pPr>
            <a:r>
              <a:rPr lang="en-US" sz="2577">
                <a:solidFill>
                  <a:srgbClr val="EFEFEF"/>
                </a:solidFill>
                <a:latin typeface="Evolventa Bold"/>
              </a:rPr>
              <a:t>cons.conf.idx - </a:t>
            </a:r>
            <a:r>
              <a:rPr lang="en-US" sz="2577">
                <a:solidFill>
                  <a:srgbClr val="EFEFEF"/>
                </a:solidFill>
                <a:latin typeface="Evolventa"/>
              </a:rPr>
              <a:t>индекс потребительского доверия в рамках текущего месяца - количественная непрерывная переменная - </a:t>
            </a:r>
            <a:r>
              <a:rPr lang="en-US" sz="2577">
                <a:solidFill>
                  <a:srgbClr val="F7B4A7"/>
                </a:solidFill>
                <a:latin typeface="Evolventa Italics"/>
              </a:rPr>
              <a:t>decimal</a:t>
            </a:r>
          </a:p>
          <a:p>
            <a:pPr marL="556423" lvl="1" indent="-278211" algn="just">
              <a:lnSpc>
                <a:spcPts val="3943"/>
              </a:lnSpc>
              <a:buFont typeface="Arial"/>
              <a:buChar char="•"/>
            </a:pPr>
            <a:r>
              <a:rPr lang="en-US" sz="2577">
                <a:solidFill>
                  <a:srgbClr val="EFEFEF"/>
                </a:solidFill>
                <a:latin typeface="Evolventa Bold"/>
              </a:rPr>
              <a:t>euribor3m - </a:t>
            </a:r>
            <a:r>
              <a:rPr lang="en-US" sz="2577">
                <a:solidFill>
                  <a:srgbClr val="EFEFEF"/>
                </a:solidFill>
                <a:latin typeface="Evolventa"/>
              </a:rPr>
              <a:t>Европейская межбанковская ставка предложения на данный момент - количественная непрерывная переменная - </a:t>
            </a:r>
            <a:r>
              <a:rPr lang="en-US" sz="2577">
                <a:solidFill>
                  <a:srgbClr val="F7B4A7"/>
                </a:solidFill>
                <a:latin typeface="Evolventa Italics"/>
              </a:rPr>
              <a:t>decimal</a:t>
            </a:r>
          </a:p>
          <a:p>
            <a:pPr marL="556423" lvl="1" indent="-278211" algn="just">
              <a:lnSpc>
                <a:spcPts val="3943"/>
              </a:lnSpc>
              <a:buFont typeface="Arial"/>
              <a:buChar char="•"/>
            </a:pPr>
            <a:r>
              <a:rPr lang="en-US" sz="2577">
                <a:solidFill>
                  <a:srgbClr val="EFEFEF"/>
                </a:solidFill>
                <a:latin typeface="Evolventa Bold"/>
              </a:rPr>
              <a:t>nr.employed - </a:t>
            </a:r>
            <a:r>
              <a:rPr lang="en-US" sz="2577">
                <a:solidFill>
                  <a:srgbClr val="EFEFEF"/>
                </a:solidFill>
                <a:latin typeface="Evolventa"/>
              </a:rPr>
              <a:t>количество сотрудников в рамках текущего квартала - количественная дискретная переменная - </a:t>
            </a:r>
            <a:r>
              <a:rPr lang="en-US" sz="2577">
                <a:solidFill>
                  <a:srgbClr val="F7B4A7"/>
                </a:solidFill>
                <a:latin typeface="Evolventa Italics"/>
              </a:rPr>
              <a:t>decimal</a:t>
            </a:r>
          </a:p>
          <a:p>
            <a:pPr marL="556423" lvl="1" indent="-278211" algn="just">
              <a:lnSpc>
                <a:spcPts val="3943"/>
              </a:lnSpc>
              <a:buFont typeface="Arial"/>
              <a:buChar char="•"/>
            </a:pPr>
            <a:r>
              <a:rPr lang="en-US" sz="2577">
                <a:solidFill>
                  <a:srgbClr val="EFEFEF"/>
                </a:solidFill>
                <a:latin typeface="Evolventa Bold"/>
              </a:rPr>
              <a:t>subscribed - </a:t>
            </a:r>
            <a:r>
              <a:rPr lang="en-US" sz="2577">
                <a:solidFill>
                  <a:srgbClr val="EFEFEF"/>
                </a:solidFill>
                <a:latin typeface="Evolventa"/>
              </a:rPr>
              <a:t>оформил ли клиент срочный вклад - категориальная бинарная переменная - </a:t>
            </a:r>
            <a:r>
              <a:rPr lang="en-US" sz="2577">
                <a:solidFill>
                  <a:srgbClr val="F7B4A7"/>
                </a:solidFill>
                <a:latin typeface="Evolventa Italics"/>
              </a:rPr>
              <a:t>boolean</a:t>
            </a:r>
          </a:p>
          <a:p>
            <a:pPr algn="just">
              <a:lnSpc>
                <a:spcPts val="3943"/>
              </a:lnSpc>
            </a:pPr>
            <a:endParaRPr lang="en-US" sz="2577">
              <a:solidFill>
                <a:srgbClr val="F7B4A7"/>
              </a:solidFill>
              <a:latin typeface="Evolventa Italics"/>
            </a:endParaRPr>
          </a:p>
          <a:p>
            <a:pPr algn="just">
              <a:lnSpc>
                <a:spcPts val="3484"/>
              </a:lnSpc>
            </a:pPr>
            <a:endParaRPr lang="en-US" sz="2577">
              <a:solidFill>
                <a:srgbClr val="F7B4A7"/>
              </a:solidFill>
              <a:latin typeface="Evolventa Italics"/>
            </a:endParaRPr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12972571" y="2889176"/>
            <a:ext cx="4738776" cy="5233588"/>
          </a:xfrm>
          <a:prstGeom prst="rect">
            <a:avLst/>
          </a:prstGeom>
        </p:spPr>
      </p:pic>
      <p:pic>
        <p:nvPicPr>
          <p:cNvPr id="4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>
            <a:fillRect/>
          </a:stretch>
        </p:blipFill>
        <p:spPr>
          <a:xfrm>
            <a:off x="7225371" y="-565689"/>
            <a:ext cx="7315200" cy="196596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4B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t="162" b="162"/>
          <a:stretch>
            <a:fillRect/>
          </a:stretch>
        </p:blipFill>
        <p:spPr>
          <a:xfrm>
            <a:off x="1175360" y="4112965"/>
            <a:ext cx="9281159" cy="4927831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902991" y="3811124"/>
            <a:ext cx="9797921" cy="5447176"/>
            <a:chOff x="0" y="0"/>
            <a:chExt cx="11040530" cy="6138008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11040530" cy="6138008"/>
            </a:xfrm>
            <a:custGeom>
              <a:avLst/>
              <a:gdLst/>
              <a:ahLst/>
              <a:cxnLst/>
              <a:rect l="l" t="t" r="r" b="b"/>
              <a:pathLst>
                <a:path w="11040530" h="6138008">
                  <a:moveTo>
                    <a:pt x="133350" y="838200"/>
                  </a:moveTo>
                  <a:lnTo>
                    <a:pt x="133350" y="300990"/>
                  </a:lnTo>
                  <a:lnTo>
                    <a:pt x="146050" y="300990"/>
                  </a:lnTo>
                  <a:lnTo>
                    <a:pt x="146050" y="5844638"/>
                  </a:lnTo>
                  <a:lnTo>
                    <a:pt x="133350" y="5844638"/>
                  </a:lnTo>
                  <a:lnTo>
                    <a:pt x="133350" y="838200"/>
                  </a:lnTo>
                  <a:close/>
                  <a:moveTo>
                    <a:pt x="304800" y="137160"/>
                  </a:moveTo>
                  <a:lnTo>
                    <a:pt x="10738270" y="137160"/>
                  </a:lnTo>
                  <a:lnTo>
                    <a:pt x="10738270" y="124460"/>
                  </a:lnTo>
                  <a:lnTo>
                    <a:pt x="304800" y="124460"/>
                  </a:lnTo>
                  <a:lnTo>
                    <a:pt x="304800" y="137160"/>
                  </a:lnTo>
                  <a:close/>
                  <a:moveTo>
                    <a:pt x="25400" y="5458558"/>
                  </a:moveTo>
                  <a:lnTo>
                    <a:pt x="0" y="5458558"/>
                  </a:lnTo>
                  <a:lnTo>
                    <a:pt x="0" y="6138008"/>
                  </a:lnTo>
                  <a:lnTo>
                    <a:pt x="679450" y="6138008"/>
                  </a:lnTo>
                  <a:lnTo>
                    <a:pt x="679450" y="6112608"/>
                  </a:lnTo>
                  <a:lnTo>
                    <a:pt x="25400" y="6112608"/>
                  </a:lnTo>
                  <a:lnTo>
                    <a:pt x="25400" y="5458558"/>
                  </a:lnTo>
                  <a:close/>
                  <a:moveTo>
                    <a:pt x="25400" y="25400"/>
                  </a:moveTo>
                  <a:lnTo>
                    <a:pt x="679450" y="25400"/>
                  </a:lnTo>
                  <a:lnTo>
                    <a:pt x="679450" y="0"/>
                  </a:lnTo>
                  <a:lnTo>
                    <a:pt x="0" y="0"/>
                  </a:lnTo>
                  <a:lnTo>
                    <a:pt x="0" y="679450"/>
                  </a:lnTo>
                  <a:lnTo>
                    <a:pt x="25400" y="679450"/>
                  </a:lnTo>
                  <a:lnTo>
                    <a:pt x="25400" y="25400"/>
                  </a:lnTo>
                  <a:close/>
                  <a:moveTo>
                    <a:pt x="10908450" y="838200"/>
                  </a:moveTo>
                  <a:lnTo>
                    <a:pt x="10908450" y="295910"/>
                  </a:lnTo>
                  <a:lnTo>
                    <a:pt x="10895750" y="295910"/>
                  </a:lnTo>
                  <a:lnTo>
                    <a:pt x="10895750" y="5844637"/>
                  </a:lnTo>
                  <a:lnTo>
                    <a:pt x="10908450" y="5844637"/>
                  </a:lnTo>
                  <a:lnTo>
                    <a:pt x="10908450" y="838200"/>
                  </a:lnTo>
                  <a:close/>
                  <a:moveTo>
                    <a:pt x="10737000" y="6000848"/>
                  </a:moveTo>
                  <a:lnTo>
                    <a:pt x="299720" y="6000848"/>
                  </a:lnTo>
                  <a:lnTo>
                    <a:pt x="299720" y="6013548"/>
                  </a:lnTo>
                  <a:lnTo>
                    <a:pt x="10737000" y="6013548"/>
                  </a:lnTo>
                  <a:lnTo>
                    <a:pt x="10737000" y="6000848"/>
                  </a:lnTo>
                  <a:close/>
                  <a:moveTo>
                    <a:pt x="10361080" y="0"/>
                  </a:moveTo>
                  <a:lnTo>
                    <a:pt x="10361080" y="25400"/>
                  </a:lnTo>
                  <a:lnTo>
                    <a:pt x="11015130" y="25400"/>
                  </a:lnTo>
                  <a:lnTo>
                    <a:pt x="11015130" y="679450"/>
                  </a:lnTo>
                  <a:lnTo>
                    <a:pt x="11040530" y="679450"/>
                  </a:lnTo>
                  <a:lnTo>
                    <a:pt x="11040530" y="0"/>
                  </a:lnTo>
                  <a:lnTo>
                    <a:pt x="10361080" y="0"/>
                  </a:lnTo>
                  <a:close/>
                  <a:moveTo>
                    <a:pt x="11015130" y="6112608"/>
                  </a:moveTo>
                  <a:lnTo>
                    <a:pt x="10361080" y="6112608"/>
                  </a:lnTo>
                  <a:lnTo>
                    <a:pt x="10361080" y="6138008"/>
                  </a:lnTo>
                  <a:lnTo>
                    <a:pt x="11040530" y="6138008"/>
                  </a:lnTo>
                  <a:lnTo>
                    <a:pt x="11040530" y="5458558"/>
                  </a:lnTo>
                  <a:lnTo>
                    <a:pt x="11015130" y="5458558"/>
                  </a:lnTo>
                  <a:lnTo>
                    <a:pt x="11015130" y="6112608"/>
                  </a:lnTo>
                  <a:close/>
                </a:path>
              </a:pathLst>
            </a:custGeom>
            <a:solidFill>
              <a:srgbClr val="EFEFEF">
                <a:alpha val="67843"/>
              </a:srgbClr>
            </a:solidFill>
          </p:spPr>
        </p:sp>
      </p:grpSp>
      <p:sp>
        <p:nvSpPr>
          <p:cNvPr id="5" name="TextBox 5"/>
          <p:cNvSpPr txBox="1"/>
          <p:nvPr/>
        </p:nvSpPr>
        <p:spPr>
          <a:xfrm>
            <a:off x="419029" y="580475"/>
            <a:ext cx="17086668" cy="126469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r">
              <a:lnSpc>
                <a:spcPts val="7948"/>
              </a:lnSpc>
            </a:pPr>
            <a:r>
              <a:rPr lang="en-US" sz="7359">
                <a:solidFill>
                  <a:srgbClr val="FCC03E"/>
                </a:solidFill>
                <a:latin typeface="Evolventa Bold"/>
              </a:rPr>
              <a:t>Модификации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871024" y="3649199"/>
            <a:ext cx="6997947" cy="64947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966"/>
              </a:lnSpc>
            </a:pPr>
            <a:endParaRPr/>
          </a:p>
          <a:p>
            <a:pPr marL="563416" lvl="1" indent="-281708">
              <a:lnSpc>
                <a:spcPts val="3966"/>
              </a:lnSpc>
              <a:buFont typeface="Arial"/>
              <a:buChar char="•"/>
            </a:pPr>
            <a:r>
              <a:rPr lang="en-US" sz="2609">
                <a:solidFill>
                  <a:srgbClr val="EFEFEF"/>
                </a:solidFill>
                <a:latin typeface="Evolventa"/>
              </a:rPr>
              <a:t> замена типа строковых переменных </a:t>
            </a:r>
            <a:r>
              <a:rPr lang="en-US" sz="2609">
                <a:solidFill>
                  <a:srgbClr val="EFEFEF"/>
                </a:solidFill>
                <a:latin typeface="Evolventa Italics"/>
              </a:rPr>
              <a:t>housing, loan </a:t>
            </a:r>
            <a:r>
              <a:rPr lang="en-US" sz="2609">
                <a:solidFill>
                  <a:srgbClr val="EFEFEF"/>
                </a:solidFill>
                <a:latin typeface="Evolventa"/>
              </a:rPr>
              <a:t>и булевой </a:t>
            </a:r>
            <a:r>
              <a:rPr lang="en-US" sz="2609">
                <a:solidFill>
                  <a:srgbClr val="EFEFEF"/>
                </a:solidFill>
                <a:latin typeface="Evolventa Italics"/>
              </a:rPr>
              <a:t>subscribed</a:t>
            </a:r>
            <a:r>
              <a:rPr lang="en-US" sz="2609">
                <a:solidFill>
                  <a:srgbClr val="EFEFEF"/>
                </a:solidFill>
                <a:latin typeface="Evolventa"/>
              </a:rPr>
              <a:t> на целочисленный</a:t>
            </a:r>
          </a:p>
          <a:p>
            <a:pPr marL="563416" lvl="1" indent="-281708" algn="just">
              <a:lnSpc>
                <a:spcPts val="3966"/>
              </a:lnSpc>
              <a:buFont typeface="Arial"/>
              <a:buChar char="•"/>
            </a:pPr>
            <a:r>
              <a:rPr lang="en-US" sz="2609">
                <a:solidFill>
                  <a:srgbClr val="EFEFEF"/>
                </a:solidFill>
                <a:latin typeface="Evolventa"/>
              </a:rPr>
              <a:t>создание колонки </a:t>
            </a:r>
            <a:r>
              <a:rPr lang="en-US" sz="2609">
                <a:solidFill>
                  <a:srgbClr val="EFEFEF"/>
                </a:solidFill>
                <a:latin typeface="Evolventa Italics"/>
              </a:rPr>
              <a:t>has_any_loan</a:t>
            </a:r>
            <a:r>
              <a:rPr lang="en-US" sz="2609">
                <a:solidFill>
                  <a:srgbClr val="EFEFEF"/>
                </a:solidFill>
                <a:latin typeface="Evolventa"/>
              </a:rPr>
              <a:t> (оформлял ли клиент какой-либо кредит) на основе </a:t>
            </a:r>
            <a:r>
              <a:rPr lang="en-US" sz="2609">
                <a:solidFill>
                  <a:srgbClr val="EFEFEF"/>
                </a:solidFill>
                <a:latin typeface="Evolventa Italics"/>
              </a:rPr>
              <a:t>loan</a:t>
            </a:r>
            <a:r>
              <a:rPr lang="en-US" sz="2609">
                <a:solidFill>
                  <a:srgbClr val="EFEFEF"/>
                </a:solidFill>
                <a:latin typeface="Evolventa"/>
              </a:rPr>
              <a:t> и </a:t>
            </a:r>
            <a:r>
              <a:rPr lang="en-US" sz="2609">
                <a:solidFill>
                  <a:srgbClr val="EFEFEF"/>
                </a:solidFill>
                <a:latin typeface="Evolventa Italics"/>
              </a:rPr>
              <a:t>housing</a:t>
            </a:r>
          </a:p>
          <a:p>
            <a:pPr marL="563416" lvl="1" indent="-281708" algn="just">
              <a:lnSpc>
                <a:spcPts val="3966"/>
              </a:lnSpc>
              <a:buFont typeface="Arial"/>
              <a:buChar char="•"/>
            </a:pPr>
            <a:r>
              <a:rPr lang="en-US" sz="2609">
                <a:solidFill>
                  <a:srgbClr val="EFEFEF"/>
                </a:solidFill>
                <a:latin typeface="Evolventa"/>
              </a:rPr>
              <a:t>разбиение переменной </a:t>
            </a:r>
            <a:r>
              <a:rPr lang="en-US" sz="2609">
                <a:solidFill>
                  <a:srgbClr val="EFEFEF"/>
                </a:solidFill>
                <a:latin typeface="Evolventa Italics"/>
              </a:rPr>
              <a:t>age</a:t>
            </a:r>
            <a:r>
              <a:rPr lang="en-US" sz="2609">
                <a:solidFill>
                  <a:srgbClr val="EFEFEF"/>
                </a:solidFill>
                <a:latin typeface="Evolventa"/>
              </a:rPr>
              <a:t> на 6 категорий ("17-24", "25-29", "30-44", "45-54", "55-64", "65+") результаты записаны в  колонку </a:t>
            </a:r>
            <a:r>
              <a:rPr lang="en-US" sz="2609">
                <a:solidFill>
                  <a:srgbClr val="EFEFEF"/>
                </a:solidFill>
                <a:latin typeface="Evolventa Italics"/>
              </a:rPr>
              <a:t>age_group</a:t>
            </a:r>
          </a:p>
          <a:p>
            <a:pPr>
              <a:lnSpc>
                <a:spcPts val="3966"/>
              </a:lnSpc>
            </a:pPr>
            <a:endParaRPr lang="en-US" sz="2609">
              <a:solidFill>
                <a:srgbClr val="EFEFEF"/>
              </a:solidFill>
              <a:latin typeface="Evolventa Italics"/>
            </a:endParaRPr>
          </a:p>
          <a:p>
            <a:pPr>
              <a:lnSpc>
                <a:spcPts val="3966"/>
              </a:lnSpc>
            </a:pPr>
            <a:endParaRPr lang="en-US" sz="2609">
              <a:solidFill>
                <a:srgbClr val="EFEFEF"/>
              </a:solidFill>
              <a:latin typeface="Evolventa Italics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902991" y="2228775"/>
            <a:ext cx="11987212" cy="10621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63499" lvl="1" indent="-281750">
              <a:lnSpc>
                <a:spcPts val="3993"/>
              </a:lnSpc>
              <a:buFont typeface="Arial"/>
              <a:buChar char="•"/>
            </a:pPr>
            <a:r>
              <a:rPr lang="en-US" sz="2610">
                <a:solidFill>
                  <a:srgbClr val="EFEFEF"/>
                </a:solidFill>
                <a:latin typeface="Evolventa"/>
              </a:rPr>
              <a:t>удаление колонок </a:t>
            </a:r>
            <a:r>
              <a:rPr lang="en-US" sz="2610">
                <a:solidFill>
                  <a:srgbClr val="EFEFEF"/>
                </a:solidFill>
                <a:latin typeface="Evolventa Italics"/>
              </a:rPr>
              <a:t>emp.var.rate, nr.employed, default</a:t>
            </a:r>
          </a:p>
          <a:p>
            <a:pPr marL="563499" lvl="1" indent="-281750">
              <a:lnSpc>
                <a:spcPts val="3993"/>
              </a:lnSpc>
              <a:buFont typeface="Arial"/>
              <a:buChar char="•"/>
            </a:pPr>
            <a:r>
              <a:rPr lang="en-US" sz="2610">
                <a:solidFill>
                  <a:srgbClr val="EFEFEF"/>
                </a:solidFill>
                <a:latin typeface="Evolventa"/>
              </a:rPr>
              <a:t>удаление всех строк с параметром "unknown" в одном из столбцов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4B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7970500" y="1689697"/>
            <a:ext cx="9707165" cy="6907606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028700" y="1028700"/>
            <a:ext cx="7165867" cy="7504446"/>
            <a:chOff x="0" y="0"/>
            <a:chExt cx="9554489" cy="10005927"/>
          </a:xfrm>
        </p:grpSpPr>
        <p:sp>
          <p:nvSpPr>
            <p:cNvPr id="4" name="TextBox 4"/>
            <p:cNvSpPr txBox="1"/>
            <p:nvPr/>
          </p:nvSpPr>
          <p:spPr>
            <a:xfrm>
              <a:off x="0" y="-144780"/>
              <a:ext cx="9554489" cy="16283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727"/>
                </a:lnSpc>
              </a:pPr>
              <a:r>
                <a:rPr lang="en-US" sz="7359">
                  <a:solidFill>
                    <a:srgbClr val="FCC03E"/>
                  </a:solidFill>
                  <a:latin typeface="Evolventa Bold"/>
                </a:rPr>
                <a:t>Гипотезы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548941"/>
              <a:ext cx="9289780" cy="33838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67"/>
                </a:lnSpc>
              </a:pPr>
              <a:r>
                <a:rPr lang="en-US" sz="3099" spc="471">
                  <a:solidFill>
                    <a:srgbClr val="EFEFEF"/>
                  </a:solidFill>
                  <a:latin typeface="Evolventa"/>
                </a:rPr>
                <a:t> ЛЮДИ С ВЫСШИМ ОБРАЗОВАНИЕМ ОФОРМЛЯЮТ ПОТРЕБИТЕЛЬСКИЙ КРЕДИТ РЕЖЕ ОСТАЛЬНЫХ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5493744"/>
              <a:ext cx="7606424" cy="45147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37"/>
                </a:lnSpc>
              </a:pPr>
              <a:r>
                <a:rPr lang="en-US" sz="2900">
                  <a:solidFill>
                    <a:srgbClr val="EFEFEF"/>
                  </a:solidFill>
                  <a:latin typeface="Evolventa"/>
                </a:rPr>
                <a:t>Итог: гипотеза  опровергнута. Люди с высшим образованием оформляют потребительский кредит ЧАЩЕ остальных.</a:t>
              </a:r>
            </a:p>
            <a:p>
              <a:pPr>
                <a:lnSpc>
                  <a:spcPts val="4437"/>
                </a:lnSpc>
              </a:pPr>
              <a:endParaRPr lang="en-US" sz="2900">
                <a:solidFill>
                  <a:srgbClr val="EFEFEF"/>
                </a:solidFill>
                <a:latin typeface="Evolventa"/>
              </a:endParaRPr>
            </a:p>
          </p:txBody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7225371" y="-565689"/>
            <a:ext cx="7315200" cy="196596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4B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28700"/>
            <a:ext cx="7165867" cy="7504446"/>
            <a:chOff x="0" y="0"/>
            <a:chExt cx="9554489" cy="10005927"/>
          </a:xfrm>
        </p:grpSpPr>
        <p:sp>
          <p:nvSpPr>
            <p:cNvPr id="3" name="TextBox 3"/>
            <p:cNvSpPr txBox="1"/>
            <p:nvPr/>
          </p:nvSpPr>
          <p:spPr>
            <a:xfrm>
              <a:off x="0" y="-144780"/>
              <a:ext cx="9554489" cy="16283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727"/>
                </a:lnSpc>
              </a:pPr>
              <a:r>
                <a:rPr lang="en-US" sz="7359">
                  <a:solidFill>
                    <a:srgbClr val="FCC03E"/>
                  </a:solidFill>
                  <a:latin typeface="Evolventa Bold"/>
                </a:rPr>
                <a:t>Гипотезы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1548941"/>
              <a:ext cx="9289780" cy="33838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67"/>
                </a:lnSpc>
              </a:pPr>
              <a:r>
                <a:rPr lang="en-US" sz="3099" spc="471">
                  <a:solidFill>
                    <a:srgbClr val="EFEFEF"/>
                  </a:solidFill>
                  <a:latin typeface="Evolventa"/>
                </a:rPr>
                <a:t> С ПОЖИЛЫМИ ЛЮДЬМИ (СТАРШЕ 65 ЛЕТ) ЧАЩЕ СВЯЗЫВАЛИСЬ ПО СТАЦИОНАРНОМУ ТЕЛЕФОНУ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5493744"/>
              <a:ext cx="7606424" cy="45147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37"/>
                </a:lnSpc>
              </a:pPr>
              <a:r>
                <a:rPr lang="en-US" sz="2900">
                  <a:solidFill>
                    <a:srgbClr val="EFEFEF"/>
                  </a:solidFill>
                  <a:latin typeface="Evolventa"/>
                </a:rPr>
                <a:t>Итог: гипотеза вновь опровергнута - с большим перевесом люди в возрасте 65+ пользуются сотовым примерно в 6 раз чаще, чем стационарным телефоном</a:t>
              </a:r>
            </a:p>
          </p:txBody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7225371" y="-565689"/>
            <a:ext cx="7315200" cy="196596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9363663" y="2345569"/>
            <a:ext cx="6851780" cy="6187577"/>
          </a:xfrm>
          <a:prstGeom prst="rect">
            <a:avLst/>
          </a:prstGeom>
        </p:spPr>
      </p:pic>
      <p:grpSp>
        <p:nvGrpSpPr>
          <p:cNvPr id="8" name="Group 8"/>
          <p:cNvGrpSpPr/>
          <p:nvPr/>
        </p:nvGrpSpPr>
        <p:grpSpPr>
          <a:xfrm>
            <a:off x="8864544" y="2030250"/>
            <a:ext cx="7807532" cy="6892826"/>
            <a:chOff x="0" y="0"/>
            <a:chExt cx="8797713" cy="7767001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797713" cy="7767000"/>
            </a:xfrm>
            <a:custGeom>
              <a:avLst/>
              <a:gdLst/>
              <a:ahLst/>
              <a:cxnLst/>
              <a:rect l="l" t="t" r="r" b="b"/>
              <a:pathLst>
                <a:path w="8797713" h="7767000">
                  <a:moveTo>
                    <a:pt x="133350" y="838200"/>
                  </a:moveTo>
                  <a:lnTo>
                    <a:pt x="133350" y="300990"/>
                  </a:lnTo>
                  <a:lnTo>
                    <a:pt x="146050" y="300990"/>
                  </a:lnTo>
                  <a:lnTo>
                    <a:pt x="146050" y="7473631"/>
                  </a:lnTo>
                  <a:lnTo>
                    <a:pt x="133350" y="7473631"/>
                  </a:lnTo>
                  <a:lnTo>
                    <a:pt x="133350" y="838200"/>
                  </a:lnTo>
                  <a:close/>
                  <a:moveTo>
                    <a:pt x="304800" y="137160"/>
                  </a:moveTo>
                  <a:lnTo>
                    <a:pt x="8495454" y="137160"/>
                  </a:lnTo>
                  <a:lnTo>
                    <a:pt x="8495454" y="124460"/>
                  </a:lnTo>
                  <a:lnTo>
                    <a:pt x="304800" y="124460"/>
                  </a:lnTo>
                  <a:lnTo>
                    <a:pt x="304800" y="137160"/>
                  </a:lnTo>
                  <a:close/>
                  <a:moveTo>
                    <a:pt x="25400" y="7087550"/>
                  </a:moveTo>
                  <a:lnTo>
                    <a:pt x="0" y="7087550"/>
                  </a:lnTo>
                  <a:lnTo>
                    <a:pt x="0" y="7767000"/>
                  </a:lnTo>
                  <a:lnTo>
                    <a:pt x="679450" y="7767000"/>
                  </a:lnTo>
                  <a:lnTo>
                    <a:pt x="679450" y="7741600"/>
                  </a:lnTo>
                  <a:lnTo>
                    <a:pt x="25400" y="7741600"/>
                  </a:lnTo>
                  <a:lnTo>
                    <a:pt x="25400" y="7087550"/>
                  </a:lnTo>
                  <a:close/>
                  <a:moveTo>
                    <a:pt x="25400" y="25400"/>
                  </a:moveTo>
                  <a:lnTo>
                    <a:pt x="679450" y="25400"/>
                  </a:lnTo>
                  <a:lnTo>
                    <a:pt x="679450" y="0"/>
                  </a:lnTo>
                  <a:lnTo>
                    <a:pt x="0" y="0"/>
                  </a:lnTo>
                  <a:lnTo>
                    <a:pt x="0" y="679450"/>
                  </a:lnTo>
                  <a:lnTo>
                    <a:pt x="25400" y="679450"/>
                  </a:lnTo>
                  <a:lnTo>
                    <a:pt x="25400" y="25400"/>
                  </a:lnTo>
                  <a:close/>
                  <a:moveTo>
                    <a:pt x="8665633" y="838200"/>
                  </a:moveTo>
                  <a:lnTo>
                    <a:pt x="8665633" y="295910"/>
                  </a:lnTo>
                  <a:lnTo>
                    <a:pt x="8652933" y="295910"/>
                  </a:lnTo>
                  <a:lnTo>
                    <a:pt x="8652933" y="7473631"/>
                  </a:lnTo>
                  <a:lnTo>
                    <a:pt x="8665633" y="7473631"/>
                  </a:lnTo>
                  <a:lnTo>
                    <a:pt x="8665633" y="838200"/>
                  </a:lnTo>
                  <a:close/>
                  <a:moveTo>
                    <a:pt x="8494183" y="7629840"/>
                  </a:moveTo>
                  <a:lnTo>
                    <a:pt x="299720" y="7629840"/>
                  </a:lnTo>
                  <a:lnTo>
                    <a:pt x="299720" y="7642540"/>
                  </a:lnTo>
                  <a:lnTo>
                    <a:pt x="8494184" y="7642540"/>
                  </a:lnTo>
                  <a:lnTo>
                    <a:pt x="8494184" y="7629840"/>
                  </a:lnTo>
                  <a:close/>
                  <a:moveTo>
                    <a:pt x="8118263" y="0"/>
                  </a:moveTo>
                  <a:lnTo>
                    <a:pt x="8118263" y="25400"/>
                  </a:lnTo>
                  <a:lnTo>
                    <a:pt x="8772313" y="25400"/>
                  </a:lnTo>
                  <a:lnTo>
                    <a:pt x="8772313" y="679450"/>
                  </a:lnTo>
                  <a:lnTo>
                    <a:pt x="8797713" y="679450"/>
                  </a:lnTo>
                  <a:lnTo>
                    <a:pt x="8797713" y="0"/>
                  </a:lnTo>
                  <a:lnTo>
                    <a:pt x="8118263" y="0"/>
                  </a:lnTo>
                  <a:close/>
                  <a:moveTo>
                    <a:pt x="8772313" y="7741600"/>
                  </a:moveTo>
                  <a:lnTo>
                    <a:pt x="8118263" y="7741600"/>
                  </a:lnTo>
                  <a:lnTo>
                    <a:pt x="8118263" y="7767000"/>
                  </a:lnTo>
                  <a:lnTo>
                    <a:pt x="8797713" y="7767000"/>
                  </a:lnTo>
                  <a:lnTo>
                    <a:pt x="8797713" y="7087550"/>
                  </a:lnTo>
                  <a:lnTo>
                    <a:pt x="8772313" y="7087550"/>
                  </a:lnTo>
                  <a:lnTo>
                    <a:pt x="8772313" y="7741600"/>
                  </a:lnTo>
                  <a:close/>
                </a:path>
              </a:pathLst>
            </a:custGeom>
            <a:solidFill>
              <a:srgbClr val="EFEFEF">
                <a:alpha val="67843"/>
              </a:srgbClr>
            </a:solidFill>
          </p:spPr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4B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8780444" y="2091520"/>
            <a:ext cx="8478856" cy="6409336"/>
          </a:xfrm>
          <a:prstGeom prst="rect">
            <a:avLst/>
          </a:prstGeom>
        </p:spPr>
      </p:pic>
      <p:grpSp>
        <p:nvGrpSpPr>
          <p:cNvPr id="3" name="Group 3"/>
          <p:cNvGrpSpPr/>
          <p:nvPr/>
        </p:nvGrpSpPr>
        <p:grpSpPr>
          <a:xfrm>
            <a:off x="1028700" y="1028700"/>
            <a:ext cx="7165867" cy="6447171"/>
            <a:chOff x="0" y="0"/>
            <a:chExt cx="9554489" cy="8596227"/>
          </a:xfrm>
        </p:grpSpPr>
        <p:sp>
          <p:nvSpPr>
            <p:cNvPr id="4" name="TextBox 4"/>
            <p:cNvSpPr txBox="1"/>
            <p:nvPr/>
          </p:nvSpPr>
          <p:spPr>
            <a:xfrm>
              <a:off x="0" y="-144780"/>
              <a:ext cx="9554489" cy="16283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727"/>
                </a:lnSpc>
              </a:pPr>
              <a:r>
                <a:rPr lang="en-US" sz="7359">
                  <a:solidFill>
                    <a:srgbClr val="FCC03E"/>
                  </a:solidFill>
                  <a:latin typeface="Evolventa Bold"/>
                </a:rPr>
                <a:t>Гипотезы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1548941"/>
              <a:ext cx="9289780" cy="27234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67"/>
                </a:lnSpc>
              </a:pPr>
              <a:r>
                <a:rPr lang="en-US" sz="3099" spc="471">
                  <a:solidFill>
                    <a:srgbClr val="EFEFEF"/>
                  </a:solidFill>
                  <a:latin typeface="Evolventa"/>
                </a:rPr>
                <a:t> ЛЮДИ, СОСТОЯЩИЕ В БРАКЕ, ОФОРМЛЯЮТ ЖИЛИЩНЫЙ КРЕДИТ ЧАЩЕ ОДИНОКИХ</a:t>
              </a:r>
            </a:p>
          </p:txBody>
        </p:sp>
        <p:sp>
          <p:nvSpPr>
            <p:cNvPr id="6" name="TextBox 6"/>
            <p:cNvSpPr txBox="1"/>
            <p:nvPr/>
          </p:nvSpPr>
          <p:spPr>
            <a:xfrm>
              <a:off x="0" y="4833344"/>
              <a:ext cx="7606424" cy="37654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37"/>
                </a:lnSpc>
              </a:pPr>
              <a:r>
                <a:rPr lang="en-US" sz="2900">
                  <a:solidFill>
                    <a:srgbClr val="EFEFEF"/>
                  </a:solidFill>
                  <a:latin typeface="Evolventa"/>
                </a:rPr>
                <a:t>Итог: гипотеза подтвердилась - люди в браке действительно оформляют жилищный кредит чаще, чем одинокие.</a:t>
              </a:r>
            </a:p>
            <a:p>
              <a:pPr>
                <a:lnSpc>
                  <a:spcPts val="4437"/>
                </a:lnSpc>
              </a:pPr>
              <a:endParaRPr lang="en-US" sz="2900">
                <a:solidFill>
                  <a:srgbClr val="EFEFEF"/>
                </a:solidFill>
                <a:latin typeface="Evolventa"/>
              </a:endParaRPr>
            </a:p>
          </p:txBody>
        </p:sp>
      </p:grpSp>
      <p:pic>
        <p:nvPicPr>
          <p:cNvPr id="7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p:blipFill>
        <p:spPr>
          <a:xfrm>
            <a:off x="7225371" y="-565689"/>
            <a:ext cx="7315200" cy="196596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4B8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1028700"/>
            <a:ext cx="7165867" cy="7504446"/>
            <a:chOff x="0" y="0"/>
            <a:chExt cx="9554489" cy="10005927"/>
          </a:xfrm>
        </p:grpSpPr>
        <p:sp>
          <p:nvSpPr>
            <p:cNvPr id="3" name="TextBox 3"/>
            <p:cNvSpPr txBox="1"/>
            <p:nvPr/>
          </p:nvSpPr>
          <p:spPr>
            <a:xfrm>
              <a:off x="0" y="-144780"/>
              <a:ext cx="9554489" cy="1628394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7727"/>
                </a:lnSpc>
              </a:pPr>
              <a:r>
                <a:rPr lang="en-US" sz="7359">
                  <a:solidFill>
                    <a:srgbClr val="FCC03E"/>
                  </a:solidFill>
                  <a:latin typeface="Evolventa Bold"/>
                </a:rPr>
                <a:t>Гипотезы</a:t>
              </a:r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1548941"/>
              <a:ext cx="9289780" cy="3383830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3967"/>
                </a:lnSpc>
              </a:pPr>
              <a:r>
                <a:rPr lang="en-US" sz="3099" spc="471">
                  <a:solidFill>
                    <a:srgbClr val="EFEFEF"/>
                  </a:solidFill>
                  <a:latin typeface="Evolventa"/>
                </a:rPr>
                <a:t> ЧАЩЕ ВСЕГО КРЕДИТЫ ОФОРМЛЯЮТ ЛЮДИ, ДЕЯТЕЛЬНОСТЬ КОТОРЫХ СВЯЗАНА С АДМИНИСТРИРОВАНИЕМ</a:t>
              </a:r>
            </a:p>
          </p:txBody>
        </p:sp>
        <p:sp>
          <p:nvSpPr>
            <p:cNvPr id="5" name="TextBox 5"/>
            <p:cNvSpPr txBox="1"/>
            <p:nvPr/>
          </p:nvSpPr>
          <p:spPr>
            <a:xfrm>
              <a:off x="0" y="5493744"/>
              <a:ext cx="7606424" cy="4514723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>
                <a:lnSpc>
                  <a:spcPts val="4437"/>
                </a:lnSpc>
              </a:pPr>
              <a:r>
                <a:rPr lang="en-US" sz="2900">
                  <a:solidFill>
                    <a:srgbClr val="EFEFEF"/>
                  </a:solidFill>
                  <a:latin typeface="Evolventa"/>
                </a:rPr>
                <a:t>Итог: гипотеза подтвердилась - люди, деятельность которых связана с администрированием, действительно оформляют кредиты чаще остальных.</a:t>
              </a:r>
            </a:p>
          </p:txBody>
        </p:sp>
      </p:grpSp>
      <p:pic>
        <p:nvPicPr>
          <p:cNvPr id="6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p:blipFill>
        <p:spPr>
          <a:xfrm>
            <a:off x="7225371" y="-565689"/>
            <a:ext cx="7315200" cy="1965960"/>
          </a:xfrm>
          <a:prstGeom prst="rect">
            <a:avLst/>
          </a:prstGeom>
        </p:spPr>
      </p:pic>
      <p:pic>
        <p:nvPicPr>
          <p:cNvPr id="7" name="Picture 7"/>
          <p:cNvPicPr>
            <a:picLocks noChangeAspect="1"/>
          </p:cNvPicPr>
          <p:nvPr/>
        </p:nvPicPr>
        <p:blipFill>
          <a:blip r:embed="rId4"/>
          <a:srcRect/>
          <a:stretch>
            <a:fillRect/>
          </a:stretch>
        </p:blipFill>
        <p:spPr>
          <a:xfrm>
            <a:off x="9144000" y="2240864"/>
            <a:ext cx="6737024" cy="6292281"/>
          </a:xfrm>
          <a:prstGeom prst="rect">
            <a:avLst/>
          </a:prstGeom>
        </p:spPr>
      </p:pic>
      <p:grpSp>
        <p:nvGrpSpPr>
          <p:cNvPr id="8" name="Group 8"/>
          <p:cNvGrpSpPr/>
          <p:nvPr/>
        </p:nvGrpSpPr>
        <p:grpSpPr>
          <a:xfrm>
            <a:off x="8587453" y="1863996"/>
            <a:ext cx="7807532" cy="7059081"/>
            <a:chOff x="0" y="0"/>
            <a:chExt cx="8797713" cy="795434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8797713" cy="7954340"/>
            </a:xfrm>
            <a:custGeom>
              <a:avLst/>
              <a:gdLst/>
              <a:ahLst/>
              <a:cxnLst/>
              <a:rect l="l" t="t" r="r" b="b"/>
              <a:pathLst>
                <a:path w="8797713" h="7954340">
                  <a:moveTo>
                    <a:pt x="133350" y="838200"/>
                  </a:moveTo>
                  <a:lnTo>
                    <a:pt x="133350" y="300990"/>
                  </a:lnTo>
                  <a:lnTo>
                    <a:pt x="146050" y="300990"/>
                  </a:lnTo>
                  <a:lnTo>
                    <a:pt x="146050" y="7660970"/>
                  </a:lnTo>
                  <a:lnTo>
                    <a:pt x="133350" y="7660970"/>
                  </a:lnTo>
                  <a:lnTo>
                    <a:pt x="133350" y="838200"/>
                  </a:lnTo>
                  <a:close/>
                  <a:moveTo>
                    <a:pt x="304800" y="137160"/>
                  </a:moveTo>
                  <a:lnTo>
                    <a:pt x="8495454" y="137160"/>
                  </a:lnTo>
                  <a:lnTo>
                    <a:pt x="8495454" y="124460"/>
                  </a:lnTo>
                  <a:lnTo>
                    <a:pt x="304800" y="124460"/>
                  </a:lnTo>
                  <a:lnTo>
                    <a:pt x="304800" y="137160"/>
                  </a:lnTo>
                  <a:close/>
                  <a:moveTo>
                    <a:pt x="25400" y="7274890"/>
                  </a:moveTo>
                  <a:lnTo>
                    <a:pt x="0" y="7274890"/>
                  </a:lnTo>
                  <a:lnTo>
                    <a:pt x="0" y="7954340"/>
                  </a:lnTo>
                  <a:lnTo>
                    <a:pt x="679450" y="7954340"/>
                  </a:lnTo>
                  <a:lnTo>
                    <a:pt x="679450" y="7928940"/>
                  </a:lnTo>
                  <a:lnTo>
                    <a:pt x="25400" y="7928940"/>
                  </a:lnTo>
                  <a:lnTo>
                    <a:pt x="25400" y="7274890"/>
                  </a:lnTo>
                  <a:close/>
                  <a:moveTo>
                    <a:pt x="25400" y="25400"/>
                  </a:moveTo>
                  <a:lnTo>
                    <a:pt x="679450" y="25400"/>
                  </a:lnTo>
                  <a:lnTo>
                    <a:pt x="679450" y="0"/>
                  </a:lnTo>
                  <a:lnTo>
                    <a:pt x="0" y="0"/>
                  </a:lnTo>
                  <a:lnTo>
                    <a:pt x="0" y="679450"/>
                  </a:lnTo>
                  <a:lnTo>
                    <a:pt x="25400" y="679450"/>
                  </a:lnTo>
                  <a:lnTo>
                    <a:pt x="25400" y="25400"/>
                  </a:lnTo>
                  <a:close/>
                  <a:moveTo>
                    <a:pt x="8665633" y="838200"/>
                  </a:moveTo>
                  <a:lnTo>
                    <a:pt x="8665633" y="295910"/>
                  </a:lnTo>
                  <a:lnTo>
                    <a:pt x="8652933" y="295910"/>
                  </a:lnTo>
                  <a:lnTo>
                    <a:pt x="8652933" y="7660970"/>
                  </a:lnTo>
                  <a:lnTo>
                    <a:pt x="8665633" y="7660970"/>
                  </a:lnTo>
                  <a:lnTo>
                    <a:pt x="8665633" y="838200"/>
                  </a:lnTo>
                  <a:close/>
                  <a:moveTo>
                    <a:pt x="8494183" y="7817180"/>
                  </a:moveTo>
                  <a:lnTo>
                    <a:pt x="299720" y="7817180"/>
                  </a:lnTo>
                  <a:lnTo>
                    <a:pt x="299720" y="7829880"/>
                  </a:lnTo>
                  <a:lnTo>
                    <a:pt x="8494184" y="7829880"/>
                  </a:lnTo>
                  <a:lnTo>
                    <a:pt x="8494184" y="7817180"/>
                  </a:lnTo>
                  <a:close/>
                  <a:moveTo>
                    <a:pt x="8118263" y="0"/>
                  </a:moveTo>
                  <a:lnTo>
                    <a:pt x="8118263" y="25400"/>
                  </a:lnTo>
                  <a:lnTo>
                    <a:pt x="8772313" y="25400"/>
                  </a:lnTo>
                  <a:lnTo>
                    <a:pt x="8772313" y="679450"/>
                  </a:lnTo>
                  <a:lnTo>
                    <a:pt x="8797713" y="679450"/>
                  </a:lnTo>
                  <a:lnTo>
                    <a:pt x="8797713" y="0"/>
                  </a:lnTo>
                  <a:lnTo>
                    <a:pt x="8118263" y="0"/>
                  </a:lnTo>
                  <a:close/>
                  <a:moveTo>
                    <a:pt x="8772313" y="7928940"/>
                  </a:moveTo>
                  <a:lnTo>
                    <a:pt x="8118263" y="7928940"/>
                  </a:lnTo>
                  <a:lnTo>
                    <a:pt x="8118263" y="7954340"/>
                  </a:lnTo>
                  <a:lnTo>
                    <a:pt x="8797713" y="7954340"/>
                  </a:lnTo>
                  <a:lnTo>
                    <a:pt x="8797713" y="7274890"/>
                  </a:lnTo>
                  <a:lnTo>
                    <a:pt x="8772313" y="7274890"/>
                  </a:lnTo>
                  <a:lnTo>
                    <a:pt x="8772313" y="7928940"/>
                  </a:lnTo>
                  <a:close/>
                </a:path>
              </a:pathLst>
            </a:custGeom>
            <a:solidFill>
              <a:srgbClr val="EFEFEF">
                <a:alpha val="67843"/>
              </a:srgbClr>
            </a:solidFill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951</Words>
  <Application>Microsoft Office PowerPoint</Application>
  <PresentationFormat>Произвольный</PresentationFormat>
  <Paragraphs>86</Paragraphs>
  <Slides>15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7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15</vt:i4>
      </vt:variant>
    </vt:vector>
  </HeadingPairs>
  <TitlesOfParts>
    <vt:vector size="23" baseType="lpstr">
      <vt:lpstr>Arimo</vt:lpstr>
      <vt:lpstr>Arial</vt:lpstr>
      <vt:lpstr>Evolventa Bold</vt:lpstr>
      <vt:lpstr>Evolventa</vt:lpstr>
      <vt:lpstr>Arimo Bold</vt:lpstr>
      <vt:lpstr>Evolventa Italics</vt:lpstr>
      <vt:lpstr>Calibri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Краткое руководство об информации</dc:title>
  <cp:lastModifiedBy>Хорасанджян Левон Арменович</cp:lastModifiedBy>
  <cp:revision>2</cp:revision>
  <dcterms:created xsi:type="dcterms:W3CDTF">2006-08-16T00:00:00Z</dcterms:created>
  <dcterms:modified xsi:type="dcterms:W3CDTF">2022-07-01T12:31:23Z</dcterms:modified>
  <dc:identifier>DAE49Lc7wvE</dc:identifier>
</cp:coreProperties>
</file>

<file path=docProps/thumbnail.jpeg>
</file>